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3">
  <p:sldMasterIdLst>
    <p:sldMasterId id="2147483805" r:id="rId1"/>
  </p:sldMasterIdLst>
  <p:notesMasterIdLst>
    <p:notesMasterId r:id="rId15"/>
  </p:notesMasterIdLst>
  <p:handoutMasterIdLst>
    <p:handoutMasterId r:id="rId16"/>
  </p:handoutMasterIdLst>
  <p:sldIdLst>
    <p:sldId id="332" r:id="rId2"/>
    <p:sldId id="344" r:id="rId3"/>
    <p:sldId id="341" r:id="rId4"/>
    <p:sldId id="346" r:id="rId5"/>
    <p:sldId id="328" r:id="rId6"/>
    <p:sldId id="337" r:id="rId7"/>
    <p:sldId id="347" r:id="rId8"/>
    <p:sldId id="348" r:id="rId9"/>
    <p:sldId id="349" r:id="rId10"/>
    <p:sldId id="350" r:id="rId11"/>
    <p:sldId id="338" r:id="rId12"/>
    <p:sldId id="277" r:id="rId13"/>
    <p:sldId id="343" r:id="rId14"/>
  </p:sldIdLst>
  <p:sldSz cx="9144000" cy="6858000" type="screen4x3"/>
  <p:notesSz cx="6797675" cy="992663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985E9C7-E372-49EE-A7E4-3D109288E476}">
          <p14:sldIdLst>
            <p14:sldId id="332"/>
            <p14:sldId id="344"/>
            <p14:sldId id="341"/>
            <p14:sldId id="346"/>
            <p14:sldId id="328"/>
            <p14:sldId id="337"/>
            <p14:sldId id="347"/>
            <p14:sldId id="348"/>
            <p14:sldId id="349"/>
            <p14:sldId id="350"/>
            <p14:sldId id="338"/>
            <p14:sldId id="277"/>
            <p14:sldId id="34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03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1" userDrawn="1">
          <p15:clr>
            <a:srgbClr val="A4A3A4"/>
          </p15:clr>
        </p15:guide>
        <p15:guide id="2" pos="2165" userDrawn="1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ll England" initials="JE" lastIdx="18" clrIdx="0"/>
  <p:cmAuthor id="2" name="oliverwatts" initials="o" lastIdx="9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5757"/>
    <a:srgbClr val="FF3B3B"/>
    <a:srgbClr val="FF0000"/>
    <a:srgbClr val="5F5F5F"/>
    <a:srgbClr val="777777"/>
    <a:srgbClr val="969696"/>
    <a:srgbClr val="B2B2B2"/>
    <a:srgbClr val="C0C0C0"/>
    <a:srgbClr val="DDDDDD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622" autoAdjust="0"/>
    <p:restoredTop sz="92540" autoAdjust="0"/>
  </p:normalViewPr>
  <p:slideViewPr>
    <p:cSldViewPr snapToObjects="1">
      <p:cViewPr>
        <p:scale>
          <a:sx n="60" d="100"/>
          <a:sy n="60" d="100"/>
        </p:scale>
        <p:origin x="2094" y="216"/>
      </p:cViewPr>
      <p:guideLst>
        <p:guide orient="horz" pos="2160"/>
        <p:guide pos="103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53" d="100"/>
          <a:sy n="53" d="100"/>
        </p:scale>
        <p:origin x="-2904" y="-96"/>
      </p:cViewPr>
      <p:guideLst>
        <p:guide orient="horz" pos="3151"/>
        <p:guide pos="2165"/>
        <p:guide orient="horz" pos="3127"/>
        <p:guide pos="2140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32238" cy="5290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19" tIns="45210" rIns="90419" bIns="45210" numCol="1" anchor="t" anchorCtr="0" compatLnSpc="1">
            <a:prstTxWarp prst="textNoShape">
              <a:avLst/>
            </a:prstTxWarp>
          </a:bodyPr>
          <a:lstStyle>
            <a:lvl1pPr defTabSz="904637"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35436" y="1"/>
            <a:ext cx="2932237" cy="5290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19" tIns="45210" rIns="90419" bIns="45210" numCol="1" anchor="t" anchorCtr="0" compatLnSpc="1">
            <a:prstTxWarp prst="textNoShape">
              <a:avLst/>
            </a:prstTxWarp>
          </a:bodyPr>
          <a:lstStyle>
            <a:lvl1pPr algn="r" defTabSz="904637"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5518"/>
            <a:ext cx="2932238" cy="45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19" tIns="45210" rIns="90419" bIns="45210" numCol="1" anchor="b" anchorCtr="0" compatLnSpc="1">
            <a:prstTxWarp prst="textNoShape">
              <a:avLst/>
            </a:prstTxWarp>
          </a:bodyPr>
          <a:lstStyle>
            <a:lvl1pPr defTabSz="904637"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35436" y="9435518"/>
            <a:ext cx="2932237" cy="45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19" tIns="45210" rIns="90419" bIns="45210" numCol="1" anchor="b" anchorCtr="0" compatLnSpc="1">
            <a:prstTxWarp prst="textNoShape">
              <a:avLst/>
            </a:prstTxWarp>
          </a:bodyPr>
          <a:lstStyle>
            <a:lvl1pPr algn="r" defTabSz="904637">
              <a:defRPr sz="1200"/>
            </a:lvl1pPr>
          </a:lstStyle>
          <a:p>
            <a:pPr>
              <a:defRPr/>
            </a:pPr>
            <a:fld id="{8B568764-FF2A-4829-A301-48057F72DF0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69497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4869" cy="497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37" tIns="47769" rIns="95537" bIns="47769" numCol="1" anchor="t" anchorCtr="0" compatLnSpc="1">
            <a:prstTxWarp prst="textNoShape">
              <a:avLst/>
            </a:prstTxWarp>
          </a:bodyPr>
          <a:lstStyle>
            <a:lvl1pPr defTabSz="956736">
              <a:defRPr sz="13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806" y="0"/>
            <a:ext cx="2944869" cy="497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37" tIns="47769" rIns="95537" bIns="47769" numCol="1" anchor="t" anchorCtr="0" compatLnSpc="1">
            <a:prstTxWarp prst="textNoShape">
              <a:avLst/>
            </a:prstTxWarp>
          </a:bodyPr>
          <a:lstStyle>
            <a:lvl1pPr algn="r" defTabSz="956736">
              <a:defRPr sz="13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2950"/>
            <a:ext cx="4960937" cy="37226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7" y="4715391"/>
            <a:ext cx="4984962" cy="44674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37" tIns="47769" rIns="95537" bIns="477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9201"/>
            <a:ext cx="2944869" cy="497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37" tIns="47769" rIns="95537" bIns="47769" numCol="1" anchor="b" anchorCtr="0" compatLnSpc="1">
            <a:prstTxWarp prst="textNoShape">
              <a:avLst/>
            </a:prstTxWarp>
          </a:bodyPr>
          <a:lstStyle>
            <a:lvl1pPr defTabSz="956736">
              <a:defRPr sz="13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806" y="9429201"/>
            <a:ext cx="2944869" cy="497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37" tIns="47769" rIns="95537" bIns="47769" numCol="1" anchor="b" anchorCtr="0" compatLnSpc="1">
            <a:prstTxWarp prst="textNoShape">
              <a:avLst/>
            </a:prstTxWarp>
          </a:bodyPr>
          <a:lstStyle>
            <a:lvl1pPr algn="r" defTabSz="956736">
              <a:defRPr sz="1300"/>
            </a:lvl1pPr>
          </a:lstStyle>
          <a:p>
            <a:pPr>
              <a:defRPr/>
            </a:pPr>
            <a:fld id="{2FBBD741-3F05-42A6-9302-4B1F4FE7061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65466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05896">
              <a:defRPr/>
            </a:pPr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FBBD741-3F05-42A6-9302-4B1F4FE70617}" type="slidenum">
              <a:rPr lang="en-GB" smtClean="0"/>
              <a:pPr>
                <a:defRPr/>
              </a:pPr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30729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05896">
              <a:defRPr/>
            </a:pPr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FBBD741-3F05-42A6-9302-4B1F4FE70617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69367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9163" y="742950"/>
            <a:ext cx="4960937" cy="3722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05896">
              <a:defRPr/>
            </a:pPr>
            <a:r>
              <a:rPr lang="en-GB" dirty="0"/>
              <a:t>Changes made:</a:t>
            </a:r>
          </a:p>
          <a:p>
            <a:pPr defTabSz="905896">
              <a:buFont typeface="Arial" pitchFamily="34" charset="0"/>
              <a:buChar char="•"/>
              <a:defRPr/>
            </a:pPr>
            <a:r>
              <a:rPr lang="en-GB" dirty="0"/>
              <a:t> C</a:t>
            </a:r>
            <a:r>
              <a:rPr lang="en-GB" baseline="0" dirty="0"/>
              <a:t>olour of scores</a:t>
            </a:r>
          </a:p>
          <a:p>
            <a:pPr defTabSz="905896">
              <a:buFont typeface="Arial" pitchFamily="34" charset="0"/>
              <a:buChar char="•"/>
              <a:defRPr/>
            </a:pPr>
            <a:endParaRPr lang="en-GB" baseline="0" dirty="0"/>
          </a:p>
          <a:p>
            <a:pPr defTabSz="905896">
              <a:defRPr/>
            </a:pPr>
            <a:r>
              <a:rPr lang="en-GB" baseline="0" dirty="0"/>
              <a:t>No further changes proposed – although should we consider reducing the number of percentage bands?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FBBD741-3F05-42A6-9302-4B1F4FE70617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73242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05896"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FBBD741-3F05-42A6-9302-4B1F4FE70617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66826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42950"/>
            <a:ext cx="4949825" cy="3713163"/>
          </a:xfrm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6319" y="4704165"/>
            <a:ext cx="5404246" cy="4456826"/>
          </a:xfrm>
          <a:noFill/>
        </p:spPr>
        <p:txBody>
          <a:bodyPr/>
          <a:lstStyle/>
          <a:p>
            <a:pPr defTabSz="866625">
              <a:defRPr/>
            </a:pPr>
            <a:endParaRPr lang="en-GB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09525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2950"/>
            <a:ext cx="4960937" cy="3722688"/>
          </a:xfrm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410343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FBBD741-3F05-42A6-9302-4B1F4FE70617}" type="slidenum">
              <a:rPr lang="en-GB" smtClean="0"/>
              <a:pPr>
                <a:defRPr/>
              </a:pPr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03205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FBBD741-3F05-42A6-9302-4B1F4FE70617}" type="slidenum">
              <a:rPr lang="en-GB" smtClean="0"/>
              <a:pPr>
                <a:defRPr/>
              </a:pPr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711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76DF7-2D92-465E-8116-034753179201}" type="datetimeFigureOut">
              <a:rPr lang="en-GB" smtClean="0"/>
              <a:pPr/>
              <a:t>18/10/2021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BDCE3-89D0-4C1E-A48B-A96BDC5CB75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8798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76DF7-2D92-465E-8116-034753179201}" type="datetimeFigureOut">
              <a:rPr lang="en-GB" smtClean="0"/>
              <a:pPr/>
              <a:t>18/10/2021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BDCE3-89D0-4C1E-A48B-A96BDC5CB75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4448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76DF7-2D92-465E-8116-034753179201}" type="datetimeFigureOut">
              <a:rPr lang="en-GB" smtClean="0"/>
              <a:pPr/>
              <a:t>18/10/2021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BDCE3-89D0-4C1E-A48B-A96BDC5CB75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0984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76DF7-2D92-465E-8116-034753179201}" type="datetimeFigureOut">
              <a:rPr lang="en-GB" smtClean="0"/>
              <a:pPr/>
              <a:t>18/10/2021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BDCE3-89D0-4C1E-A48B-A96BDC5CB75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3697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76DF7-2D92-465E-8116-034753179201}" type="datetimeFigureOut">
              <a:rPr lang="en-GB" smtClean="0"/>
              <a:pPr/>
              <a:t>18/10/2021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BDCE3-89D0-4C1E-A48B-A96BDC5CB75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7732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76DF7-2D92-465E-8116-034753179201}" type="datetimeFigureOut">
              <a:rPr lang="en-GB" smtClean="0"/>
              <a:pPr/>
              <a:t>18/10/2021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BDCE3-89D0-4C1E-A48B-A96BDC5CB75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4593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76DF7-2D92-465E-8116-034753179201}" type="datetimeFigureOut">
              <a:rPr lang="en-GB" smtClean="0"/>
              <a:pPr/>
              <a:t>18/10/2021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BDCE3-89D0-4C1E-A48B-A96BDC5CB75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4508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76DF7-2D92-465E-8116-034753179201}" type="datetimeFigureOut">
              <a:rPr lang="en-GB" smtClean="0"/>
              <a:pPr/>
              <a:t>18/10/2021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BDCE3-89D0-4C1E-A48B-A96BDC5CB75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8360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76DF7-2D92-465E-8116-034753179201}" type="datetimeFigureOut">
              <a:rPr lang="en-GB" smtClean="0"/>
              <a:pPr/>
              <a:t>18/10/2021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BDCE3-89D0-4C1E-A48B-A96BDC5CB75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1447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76DF7-2D92-465E-8116-034753179201}" type="datetimeFigureOut">
              <a:rPr lang="en-GB" smtClean="0"/>
              <a:pPr/>
              <a:t>18/10/2021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BDCE3-89D0-4C1E-A48B-A96BDC5CB75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1790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76DF7-2D92-465E-8116-034753179201}" type="datetimeFigureOut">
              <a:rPr lang="en-GB" smtClean="0"/>
              <a:pPr/>
              <a:t>18/10/2021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BDCE3-89D0-4C1E-A48B-A96BDC5CB75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4869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076DF7-2D92-465E-8116-034753179201}" type="datetimeFigureOut">
              <a:rPr lang="en-GB" smtClean="0"/>
              <a:pPr/>
              <a:t>18/10/2021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ABDCE3-89D0-4C1E-A48B-A96BDC5CB75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7672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  <p:sldLayoutId id="214748381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dirty="0"/>
              <a:t>Energy Use</a:t>
            </a:r>
          </a:p>
        </p:txBody>
      </p:sp>
      <p:grpSp>
        <p:nvGrpSpPr>
          <p:cNvPr id="138" name="Group 137"/>
          <p:cNvGrpSpPr/>
          <p:nvPr/>
        </p:nvGrpSpPr>
        <p:grpSpPr>
          <a:xfrm>
            <a:off x="1016725" y="1277328"/>
            <a:ext cx="6977538" cy="4266907"/>
            <a:chOff x="1016725" y="1277328"/>
            <a:chExt cx="6977538" cy="4266907"/>
          </a:xfrm>
        </p:grpSpPr>
        <p:sp>
          <p:nvSpPr>
            <p:cNvPr id="67596" name="Text Box 12"/>
            <p:cNvSpPr txBox="1">
              <a:spLocks noChangeArrowheads="1"/>
            </p:cNvSpPr>
            <p:nvPr/>
          </p:nvSpPr>
          <p:spPr bwMode="auto">
            <a:xfrm>
              <a:off x="2179691" y="2929337"/>
              <a:ext cx="367084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GB" sz="12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</a:rPr>
                <a:t>Y</a:t>
              </a:r>
            </a:p>
          </p:txBody>
        </p:sp>
        <p:sp>
          <p:nvSpPr>
            <p:cNvPr id="27653" name="AutoShape 18"/>
            <p:cNvSpPr>
              <a:spLocks noChangeArrowheads="1"/>
            </p:cNvSpPr>
            <p:nvPr/>
          </p:nvSpPr>
          <p:spPr bwMode="auto">
            <a:xfrm>
              <a:off x="1016725" y="2054226"/>
              <a:ext cx="1080000" cy="1318067"/>
            </a:xfrm>
            <a:prstGeom prst="flowChartAlternateProcess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30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8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6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4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GB" sz="1050" b="0" dirty="0">
                  <a:solidFill>
                    <a:schemeClr val="tx1"/>
                  </a:solidFill>
                </a:rPr>
                <a:t>Do you use any energy from fossil fuel (including electricity, diesel, etc) </a:t>
              </a:r>
            </a:p>
          </p:txBody>
        </p:sp>
        <p:cxnSp>
          <p:nvCxnSpPr>
            <p:cNvPr id="27654" name="AutoShape 20"/>
            <p:cNvCxnSpPr>
              <a:cxnSpLocks noChangeShapeType="1"/>
              <a:stCxn id="27653" idx="3"/>
              <a:endCxn id="27661" idx="1"/>
            </p:cNvCxnSpPr>
            <p:nvPr/>
          </p:nvCxnSpPr>
          <p:spPr bwMode="auto">
            <a:xfrm flipV="1">
              <a:off x="2096725" y="2183634"/>
              <a:ext cx="714875" cy="52962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7655" name="AutoShape 22"/>
            <p:cNvCxnSpPr>
              <a:cxnSpLocks noChangeShapeType="1"/>
              <a:stCxn id="27653" idx="3"/>
              <a:endCxn id="27657" idx="1"/>
            </p:cNvCxnSpPr>
            <p:nvPr/>
          </p:nvCxnSpPr>
          <p:spPr bwMode="auto">
            <a:xfrm>
              <a:off x="2096725" y="2713260"/>
              <a:ext cx="713308" cy="50277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7612" name="Text Box 28"/>
            <p:cNvSpPr txBox="1">
              <a:spLocks noChangeArrowheads="1"/>
            </p:cNvSpPr>
            <p:nvPr/>
          </p:nvSpPr>
          <p:spPr bwMode="auto">
            <a:xfrm>
              <a:off x="2224696" y="2187576"/>
              <a:ext cx="367084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GB" sz="12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</a:rPr>
                <a:t>N</a:t>
              </a:r>
            </a:p>
          </p:txBody>
        </p:sp>
        <p:sp>
          <p:nvSpPr>
            <p:cNvPr id="27657" name="AutoShape 5"/>
            <p:cNvSpPr>
              <a:spLocks noChangeArrowheads="1"/>
            </p:cNvSpPr>
            <p:nvPr/>
          </p:nvSpPr>
          <p:spPr bwMode="auto">
            <a:xfrm>
              <a:off x="2810033" y="2390400"/>
              <a:ext cx="1080000" cy="1651278"/>
            </a:xfrm>
            <a:prstGeom prst="flowChartAlternateProcess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30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8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6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4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GB" sz="1050" b="0" dirty="0">
                  <a:solidFill>
                    <a:schemeClr val="tx1"/>
                  </a:solidFill>
                </a:rPr>
                <a:t>How much energy from non-renewable sources do you use (average annual in kWh/m</a:t>
              </a:r>
              <a:r>
                <a:rPr lang="en-GB" sz="1050" b="0" baseline="30000" dirty="0">
                  <a:solidFill>
                    <a:schemeClr val="tx1"/>
                  </a:solidFill>
                </a:rPr>
                <a:t>3</a:t>
              </a:r>
              <a:r>
                <a:rPr lang="en-GB" sz="1050" b="0" dirty="0">
                  <a:solidFill>
                    <a:schemeClr val="tx1"/>
                  </a:solidFill>
                </a:rPr>
                <a:t>) </a:t>
              </a:r>
            </a:p>
          </p:txBody>
        </p:sp>
        <p:sp>
          <p:nvSpPr>
            <p:cNvPr id="27661" name="AutoShape 19"/>
            <p:cNvSpPr>
              <a:spLocks noChangeArrowheads="1"/>
            </p:cNvSpPr>
            <p:nvPr/>
          </p:nvSpPr>
          <p:spPr bwMode="auto">
            <a:xfrm>
              <a:off x="2811600" y="2030400"/>
              <a:ext cx="1080000" cy="306467"/>
            </a:xfrm>
            <a:prstGeom prst="flowChartAlternateProcess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30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8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6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4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GB" sz="1200" dirty="0">
                  <a:solidFill>
                    <a:schemeClr val="tx1"/>
                  </a:solidFill>
                </a:rPr>
                <a:t>20</a:t>
              </a:r>
            </a:p>
          </p:txBody>
        </p:sp>
        <p:cxnSp>
          <p:nvCxnSpPr>
            <p:cNvPr id="27662" name="AutoShape 23"/>
            <p:cNvCxnSpPr>
              <a:cxnSpLocks noChangeShapeType="1"/>
              <a:stCxn id="27657" idx="3"/>
              <a:endCxn id="94" idx="1"/>
            </p:cNvCxnSpPr>
            <p:nvPr/>
          </p:nvCxnSpPr>
          <p:spPr bwMode="auto">
            <a:xfrm>
              <a:off x="3890033" y="3216039"/>
              <a:ext cx="1042007" cy="181391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7663" name="AutoShape 24"/>
            <p:cNvCxnSpPr>
              <a:cxnSpLocks noChangeShapeType="1"/>
              <a:stCxn id="27657" idx="3"/>
              <a:endCxn id="85" idx="1"/>
            </p:cNvCxnSpPr>
            <p:nvPr/>
          </p:nvCxnSpPr>
          <p:spPr bwMode="auto">
            <a:xfrm flipV="1">
              <a:off x="3890033" y="1782034"/>
              <a:ext cx="1042007" cy="143400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7672" name="AutoShape 41"/>
            <p:cNvCxnSpPr>
              <a:cxnSpLocks noChangeShapeType="1"/>
              <a:stCxn id="27657" idx="3"/>
              <a:endCxn id="84" idx="1"/>
            </p:cNvCxnSpPr>
            <p:nvPr/>
          </p:nvCxnSpPr>
          <p:spPr bwMode="auto">
            <a:xfrm flipV="1">
              <a:off x="3890033" y="1429550"/>
              <a:ext cx="1043792" cy="178648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7673" name="AutoShape 42"/>
            <p:cNvCxnSpPr>
              <a:cxnSpLocks noChangeShapeType="1"/>
              <a:stCxn id="27657" idx="3"/>
              <a:endCxn id="86" idx="1"/>
            </p:cNvCxnSpPr>
            <p:nvPr/>
          </p:nvCxnSpPr>
          <p:spPr bwMode="auto">
            <a:xfrm flipV="1">
              <a:off x="3890033" y="2149630"/>
              <a:ext cx="1051156" cy="106640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7674" name="AutoShape 43"/>
            <p:cNvCxnSpPr>
              <a:cxnSpLocks noChangeShapeType="1"/>
              <a:stCxn id="27657" idx="3"/>
              <a:endCxn id="87" idx="1"/>
            </p:cNvCxnSpPr>
            <p:nvPr/>
          </p:nvCxnSpPr>
          <p:spPr bwMode="auto">
            <a:xfrm flipV="1">
              <a:off x="3890033" y="2502114"/>
              <a:ext cx="1051156" cy="7139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7675" name="AutoShape 44"/>
            <p:cNvCxnSpPr>
              <a:cxnSpLocks noChangeShapeType="1"/>
              <a:stCxn id="27657" idx="3"/>
              <a:endCxn id="88" idx="1"/>
            </p:cNvCxnSpPr>
            <p:nvPr/>
          </p:nvCxnSpPr>
          <p:spPr bwMode="auto">
            <a:xfrm flipV="1">
              <a:off x="3890033" y="2862941"/>
              <a:ext cx="1051156" cy="35309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7676" name="AutoShape 46"/>
            <p:cNvCxnSpPr>
              <a:cxnSpLocks noChangeShapeType="1"/>
              <a:stCxn id="27657" idx="3"/>
              <a:endCxn id="90" idx="1"/>
            </p:cNvCxnSpPr>
            <p:nvPr/>
          </p:nvCxnSpPr>
          <p:spPr bwMode="auto">
            <a:xfrm>
              <a:off x="3890033" y="3216039"/>
              <a:ext cx="1051156" cy="36619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7677" name="AutoShape 47"/>
            <p:cNvCxnSpPr>
              <a:cxnSpLocks noChangeShapeType="1"/>
              <a:stCxn id="27657" idx="3"/>
              <a:endCxn id="92" idx="1"/>
            </p:cNvCxnSpPr>
            <p:nvPr/>
          </p:nvCxnSpPr>
          <p:spPr bwMode="auto">
            <a:xfrm>
              <a:off x="3890033" y="3216039"/>
              <a:ext cx="1042007" cy="108799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7693" name="AutoShape 70"/>
            <p:cNvCxnSpPr>
              <a:cxnSpLocks noChangeShapeType="1"/>
              <a:stCxn id="27657" idx="3"/>
              <a:endCxn id="89" idx="1"/>
            </p:cNvCxnSpPr>
            <p:nvPr/>
          </p:nvCxnSpPr>
          <p:spPr bwMode="auto">
            <a:xfrm>
              <a:off x="3890033" y="3216039"/>
              <a:ext cx="1051156" cy="514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" name="Straight Arrow Connector 11"/>
            <p:cNvCxnSpPr>
              <a:stCxn id="27657" idx="3"/>
              <a:endCxn id="91" idx="1"/>
            </p:cNvCxnSpPr>
            <p:nvPr/>
          </p:nvCxnSpPr>
          <p:spPr bwMode="auto">
            <a:xfrm>
              <a:off x="3890033" y="3216039"/>
              <a:ext cx="1042007" cy="725223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" name="Straight Arrow Connector 13"/>
            <p:cNvCxnSpPr>
              <a:stCxn id="27657" idx="3"/>
              <a:endCxn id="93" idx="1"/>
            </p:cNvCxnSpPr>
            <p:nvPr/>
          </p:nvCxnSpPr>
          <p:spPr bwMode="auto">
            <a:xfrm>
              <a:off x="3890033" y="3216039"/>
              <a:ext cx="1042007" cy="145387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" name="Straight Arrow Connector 15"/>
            <p:cNvCxnSpPr>
              <a:stCxn id="27657" idx="3"/>
              <a:endCxn id="78" idx="1"/>
            </p:cNvCxnSpPr>
            <p:nvPr/>
          </p:nvCxnSpPr>
          <p:spPr bwMode="auto">
            <a:xfrm>
              <a:off x="3890033" y="3216039"/>
              <a:ext cx="1042007" cy="217597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135" name="Group 134"/>
            <p:cNvGrpSpPr/>
            <p:nvPr/>
          </p:nvGrpSpPr>
          <p:grpSpPr>
            <a:xfrm>
              <a:off x="4932040" y="1277328"/>
              <a:ext cx="3062223" cy="4266907"/>
              <a:chOff x="4932040" y="1277328"/>
              <a:chExt cx="3062223" cy="4266907"/>
            </a:xfrm>
          </p:grpSpPr>
          <p:sp>
            <p:nvSpPr>
              <p:cNvPr id="53" name="AutoShape 6"/>
              <p:cNvSpPr>
                <a:spLocks noChangeArrowheads="1"/>
              </p:cNvSpPr>
              <p:nvPr/>
            </p:nvSpPr>
            <p:spPr bwMode="auto">
              <a:xfrm>
                <a:off x="6914263" y="5237768"/>
                <a:ext cx="1080000" cy="306467"/>
              </a:xfrm>
              <a:prstGeom prst="flowChartAlternateProcess">
                <a:avLst/>
              </a:prstGeom>
              <a:solidFill>
                <a:srgbClr val="FF3B3B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30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8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6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4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SzTx/>
                  <a:buFontTx/>
                  <a:buNone/>
                </a:pPr>
                <a:r>
                  <a:rPr lang="en-GB" sz="1200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cxnSp>
            <p:nvCxnSpPr>
              <p:cNvPr id="18" name="Straight Arrow Connector 17"/>
              <p:cNvCxnSpPr>
                <a:stCxn id="78" idx="3"/>
                <a:endCxn id="53" idx="1"/>
              </p:cNvCxnSpPr>
              <p:nvPr/>
            </p:nvCxnSpPr>
            <p:spPr bwMode="auto">
              <a:xfrm flipV="1">
                <a:off x="6561285" y="5391002"/>
                <a:ext cx="352978" cy="1012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78" name="AutoShape 39"/>
              <p:cNvSpPr>
                <a:spLocks noChangeArrowheads="1"/>
              </p:cNvSpPr>
              <p:nvPr/>
            </p:nvSpPr>
            <p:spPr bwMode="auto">
              <a:xfrm>
                <a:off x="4932040" y="5247293"/>
                <a:ext cx="1629245" cy="289441"/>
              </a:xfrm>
              <a:prstGeom prst="flowChartAlternateProcess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30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8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6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4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SzTx/>
                  <a:buFontTx/>
                  <a:buNone/>
                </a:pPr>
                <a:r>
                  <a:rPr lang="en-GB" sz="1100" b="0" dirty="0">
                    <a:solidFill>
                      <a:schemeClr val="tx1"/>
                    </a:solidFill>
                  </a:rPr>
                  <a:t>&gt;500 kWh/m</a:t>
                </a:r>
                <a:r>
                  <a:rPr lang="en-GB" sz="1100" b="0" baseline="30000" dirty="0">
                    <a:solidFill>
                      <a:schemeClr val="tx1"/>
                    </a:solidFill>
                  </a:rPr>
                  <a:t>3</a:t>
                </a:r>
                <a:endParaRPr lang="en-GB" sz="1100" b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7678" name="AutoShape 48"/>
              <p:cNvSpPr>
                <a:spLocks noChangeArrowheads="1"/>
              </p:cNvSpPr>
              <p:nvPr/>
            </p:nvSpPr>
            <p:spPr bwMode="auto">
              <a:xfrm>
                <a:off x="6904520" y="1277328"/>
                <a:ext cx="1080000" cy="306467"/>
              </a:xfrm>
              <a:prstGeom prst="flowChartAlternateProcess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30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8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6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4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SzTx/>
                  <a:buFontTx/>
                  <a:buNone/>
                </a:pPr>
                <a:r>
                  <a:rPr lang="en-GB" sz="1200" dirty="0">
                    <a:solidFill>
                      <a:schemeClr val="tx1"/>
                    </a:solidFill>
                  </a:rPr>
                  <a:t>18</a:t>
                </a:r>
              </a:p>
            </p:txBody>
          </p:sp>
          <p:cxnSp>
            <p:nvCxnSpPr>
              <p:cNvPr id="27698" name="AutoShape 52"/>
              <p:cNvCxnSpPr>
                <a:cxnSpLocks noChangeShapeType="1"/>
                <a:stCxn id="84" idx="3"/>
                <a:endCxn id="27678" idx="1"/>
              </p:cNvCxnSpPr>
              <p:nvPr/>
            </p:nvCxnSpPr>
            <p:spPr bwMode="auto">
              <a:xfrm>
                <a:off x="6563070" y="1429550"/>
                <a:ext cx="341450" cy="101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84" name="AutoShape 39"/>
              <p:cNvSpPr>
                <a:spLocks noChangeArrowheads="1"/>
              </p:cNvSpPr>
              <p:nvPr/>
            </p:nvSpPr>
            <p:spPr bwMode="auto">
              <a:xfrm>
                <a:off x="4933825" y="1284829"/>
                <a:ext cx="1629245" cy="289441"/>
              </a:xfrm>
              <a:prstGeom prst="flowChartAlternateProcess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30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8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6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4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SzTx/>
                  <a:buFontTx/>
                  <a:buNone/>
                </a:pPr>
                <a:r>
                  <a:rPr lang="en-GB" sz="1100" b="0" dirty="0">
                    <a:solidFill>
                      <a:schemeClr val="tx1"/>
                    </a:solidFill>
                  </a:rPr>
                  <a:t>0.1 – 4.0 kWh/m</a:t>
                </a:r>
                <a:r>
                  <a:rPr lang="en-GB" sz="1100" b="0" baseline="30000" dirty="0">
                    <a:solidFill>
                      <a:schemeClr val="tx1"/>
                    </a:solidFill>
                  </a:rPr>
                  <a:t>3</a:t>
                </a:r>
                <a:endParaRPr lang="en-GB" sz="1100" b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7679" name="AutoShape 49"/>
              <p:cNvSpPr>
                <a:spLocks noChangeArrowheads="1"/>
              </p:cNvSpPr>
              <p:nvPr/>
            </p:nvSpPr>
            <p:spPr bwMode="auto">
              <a:xfrm>
                <a:off x="6914045" y="1628800"/>
                <a:ext cx="1080000" cy="306467"/>
              </a:xfrm>
              <a:prstGeom prst="flowChartAlternateProcess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30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8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6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4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SzTx/>
                  <a:buFontTx/>
                  <a:buNone/>
                </a:pPr>
                <a:r>
                  <a:rPr lang="en-GB" sz="1200" dirty="0">
                    <a:solidFill>
                      <a:schemeClr val="tx1"/>
                    </a:solidFill>
                  </a:rPr>
                  <a:t>16</a:t>
                </a:r>
              </a:p>
            </p:txBody>
          </p:sp>
          <p:cxnSp>
            <p:nvCxnSpPr>
              <p:cNvPr id="27685" name="AutoShape 62"/>
              <p:cNvCxnSpPr>
                <a:cxnSpLocks noChangeShapeType="1"/>
                <a:stCxn id="85" idx="3"/>
                <a:endCxn id="27679" idx="1"/>
              </p:cNvCxnSpPr>
              <p:nvPr/>
            </p:nvCxnSpPr>
            <p:spPr bwMode="auto">
              <a:xfrm>
                <a:off x="6561285" y="1782034"/>
                <a:ext cx="352760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85" name="AutoShape 39"/>
              <p:cNvSpPr>
                <a:spLocks noChangeArrowheads="1"/>
              </p:cNvSpPr>
              <p:nvPr/>
            </p:nvSpPr>
            <p:spPr bwMode="auto">
              <a:xfrm>
                <a:off x="4932040" y="1637313"/>
                <a:ext cx="1629245" cy="289441"/>
              </a:xfrm>
              <a:prstGeom prst="flowChartAlternateProcess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30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8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6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4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SzTx/>
                  <a:buFontTx/>
                  <a:buNone/>
                </a:pPr>
                <a:r>
                  <a:rPr lang="en-GB" sz="1100" b="0" dirty="0">
                    <a:solidFill>
                      <a:schemeClr val="tx1"/>
                    </a:solidFill>
                  </a:rPr>
                  <a:t>4.1 – 8.0 kWh/m</a:t>
                </a:r>
                <a:r>
                  <a:rPr lang="en-GB" sz="1100" b="0" baseline="30000" dirty="0">
                    <a:solidFill>
                      <a:schemeClr val="tx1"/>
                    </a:solidFill>
                  </a:rPr>
                  <a:t>3</a:t>
                </a:r>
                <a:endParaRPr lang="en-GB" sz="1100" b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7683" name="AutoShape 59"/>
              <p:cNvSpPr>
                <a:spLocks noChangeArrowheads="1"/>
              </p:cNvSpPr>
              <p:nvPr/>
            </p:nvSpPr>
            <p:spPr bwMode="auto">
              <a:xfrm>
                <a:off x="6913155" y="2348880"/>
                <a:ext cx="1080000" cy="306467"/>
              </a:xfrm>
              <a:prstGeom prst="flowChartAlternateProcess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30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8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6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4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SzTx/>
                  <a:buFontTx/>
                  <a:buNone/>
                </a:pPr>
                <a:r>
                  <a:rPr lang="en-GB" sz="1200" dirty="0">
                    <a:solidFill>
                      <a:schemeClr val="tx1"/>
                    </a:solidFill>
                  </a:rPr>
                  <a:t>12</a:t>
                </a:r>
              </a:p>
            </p:txBody>
          </p:sp>
          <p:cxnSp>
            <p:nvCxnSpPr>
              <p:cNvPr id="27687" name="AutoShape 64"/>
              <p:cNvCxnSpPr>
                <a:cxnSpLocks noChangeShapeType="1"/>
                <a:stCxn id="87" idx="3"/>
                <a:endCxn id="27683" idx="1"/>
              </p:cNvCxnSpPr>
              <p:nvPr/>
            </p:nvCxnSpPr>
            <p:spPr bwMode="auto">
              <a:xfrm>
                <a:off x="6570434" y="2502114"/>
                <a:ext cx="342721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87" name="AutoShape 39"/>
              <p:cNvSpPr>
                <a:spLocks noChangeArrowheads="1"/>
              </p:cNvSpPr>
              <p:nvPr/>
            </p:nvSpPr>
            <p:spPr bwMode="auto">
              <a:xfrm>
                <a:off x="4941189" y="2357393"/>
                <a:ext cx="1629245" cy="289441"/>
              </a:xfrm>
              <a:prstGeom prst="flowChartAlternateProcess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30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8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6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4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SzTx/>
                  <a:buFontTx/>
                  <a:buNone/>
                </a:pPr>
                <a:r>
                  <a:rPr lang="en-GB" sz="1100" b="0" dirty="0">
                    <a:solidFill>
                      <a:schemeClr val="tx1"/>
                    </a:solidFill>
                  </a:rPr>
                  <a:t>17.1 – 26 kWh/m</a:t>
                </a:r>
                <a:r>
                  <a:rPr lang="en-GB" sz="1100" b="0" baseline="30000" dirty="0">
                    <a:solidFill>
                      <a:schemeClr val="tx1"/>
                    </a:solidFill>
                  </a:rPr>
                  <a:t>3</a:t>
                </a:r>
                <a:endParaRPr lang="en-GB" sz="1100" b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7659" name="AutoShape 16"/>
              <p:cNvSpPr>
                <a:spLocks noChangeArrowheads="1"/>
              </p:cNvSpPr>
              <p:nvPr/>
            </p:nvSpPr>
            <p:spPr bwMode="auto">
              <a:xfrm>
                <a:off x="6913155" y="2708920"/>
                <a:ext cx="1080000" cy="306467"/>
              </a:xfrm>
              <a:prstGeom prst="flowChartAlternateProcess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30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8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6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4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SzTx/>
                  <a:buFontTx/>
                  <a:buNone/>
                </a:pPr>
                <a:r>
                  <a:rPr lang="en-GB" sz="1200" dirty="0">
                    <a:solidFill>
                      <a:schemeClr val="tx1"/>
                    </a:solidFill>
                  </a:rPr>
                  <a:t>10</a:t>
                </a:r>
              </a:p>
            </p:txBody>
          </p:sp>
          <p:cxnSp>
            <p:nvCxnSpPr>
              <p:cNvPr id="27688" name="AutoShape 65"/>
              <p:cNvCxnSpPr>
                <a:cxnSpLocks noChangeShapeType="1"/>
                <a:stCxn id="88" idx="3"/>
                <a:endCxn id="27659" idx="1"/>
              </p:cNvCxnSpPr>
              <p:nvPr/>
            </p:nvCxnSpPr>
            <p:spPr bwMode="auto">
              <a:xfrm flipV="1">
                <a:off x="6570434" y="2862154"/>
                <a:ext cx="342721" cy="787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88" name="AutoShape 39"/>
              <p:cNvSpPr>
                <a:spLocks noChangeArrowheads="1"/>
              </p:cNvSpPr>
              <p:nvPr/>
            </p:nvSpPr>
            <p:spPr bwMode="auto">
              <a:xfrm>
                <a:off x="4941189" y="2718220"/>
                <a:ext cx="1629245" cy="289441"/>
              </a:xfrm>
              <a:prstGeom prst="flowChartAlternateProcess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30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8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6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4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SzTx/>
                  <a:buFontTx/>
                  <a:buNone/>
                </a:pPr>
                <a:r>
                  <a:rPr lang="en-GB" sz="1100" b="0" dirty="0">
                    <a:solidFill>
                      <a:schemeClr val="tx1"/>
                    </a:solidFill>
                  </a:rPr>
                  <a:t>26.1 – 46 kWh/m</a:t>
                </a:r>
                <a:r>
                  <a:rPr lang="en-GB" sz="1100" b="0" baseline="30000" dirty="0">
                    <a:solidFill>
                      <a:schemeClr val="tx1"/>
                    </a:solidFill>
                  </a:rPr>
                  <a:t>3</a:t>
                </a:r>
                <a:endParaRPr lang="en-GB" sz="1100" b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7682" name="AutoShape 58"/>
              <p:cNvSpPr>
                <a:spLocks noChangeArrowheads="1"/>
              </p:cNvSpPr>
              <p:nvPr/>
            </p:nvSpPr>
            <p:spPr bwMode="auto">
              <a:xfrm>
                <a:off x="6913155" y="3068960"/>
                <a:ext cx="1080000" cy="306467"/>
              </a:xfrm>
              <a:prstGeom prst="flowChartAlternateProcess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30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8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6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4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SzTx/>
                  <a:buFontTx/>
                  <a:buNone/>
                </a:pPr>
                <a:r>
                  <a:rPr lang="en-GB" sz="1200" dirty="0">
                    <a:solidFill>
                      <a:schemeClr val="tx1"/>
                    </a:solidFill>
                  </a:rPr>
                  <a:t>8</a:t>
                </a:r>
              </a:p>
            </p:txBody>
          </p:sp>
          <p:cxnSp>
            <p:nvCxnSpPr>
              <p:cNvPr id="27689" name="AutoShape 66"/>
              <p:cNvCxnSpPr>
                <a:cxnSpLocks noChangeShapeType="1"/>
                <a:stCxn id="89" idx="3"/>
                <a:endCxn id="27682" idx="1"/>
              </p:cNvCxnSpPr>
              <p:nvPr/>
            </p:nvCxnSpPr>
            <p:spPr bwMode="auto">
              <a:xfrm>
                <a:off x="6570434" y="3221182"/>
                <a:ext cx="342721" cy="101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89" name="AutoShape 39"/>
              <p:cNvSpPr>
                <a:spLocks noChangeArrowheads="1"/>
              </p:cNvSpPr>
              <p:nvPr/>
            </p:nvSpPr>
            <p:spPr bwMode="auto">
              <a:xfrm>
                <a:off x="4941189" y="3076461"/>
                <a:ext cx="1629245" cy="289441"/>
              </a:xfrm>
              <a:prstGeom prst="flowChartAlternateProcess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30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8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6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4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SzTx/>
                  <a:buFontTx/>
                  <a:buNone/>
                </a:pPr>
                <a:r>
                  <a:rPr lang="en-GB" sz="1100" b="0" dirty="0">
                    <a:solidFill>
                      <a:schemeClr val="tx1"/>
                    </a:solidFill>
                  </a:rPr>
                  <a:t>46.1 – 100 kWh/m</a:t>
                </a:r>
                <a:r>
                  <a:rPr lang="en-GB" sz="1100" b="0" baseline="30000" dirty="0">
                    <a:solidFill>
                      <a:schemeClr val="tx1"/>
                    </a:solidFill>
                  </a:rPr>
                  <a:t>3</a:t>
                </a:r>
                <a:endParaRPr lang="en-GB" sz="1100" b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7681" name="AutoShape 57"/>
              <p:cNvSpPr>
                <a:spLocks noChangeArrowheads="1"/>
              </p:cNvSpPr>
              <p:nvPr/>
            </p:nvSpPr>
            <p:spPr bwMode="auto">
              <a:xfrm>
                <a:off x="6914263" y="3429000"/>
                <a:ext cx="1080000" cy="306467"/>
              </a:xfrm>
              <a:prstGeom prst="flowChartAlternateProcess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30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8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6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4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SzTx/>
                  <a:buFontTx/>
                  <a:buNone/>
                </a:pPr>
                <a:r>
                  <a:rPr lang="en-GB" sz="1200" dirty="0">
                    <a:solidFill>
                      <a:schemeClr val="tx1"/>
                    </a:solidFill>
                  </a:rPr>
                  <a:t>6</a:t>
                </a:r>
              </a:p>
            </p:txBody>
          </p:sp>
          <p:cxnSp>
            <p:nvCxnSpPr>
              <p:cNvPr id="27690" name="AutoShape 67"/>
              <p:cNvCxnSpPr>
                <a:cxnSpLocks noChangeShapeType="1"/>
                <a:stCxn id="90" idx="3"/>
                <a:endCxn id="27681" idx="1"/>
              </p:cNvCxnSpPr>
              <p:nvPr/>
            </p:nvCxnSpPr>
            <p:spPr bwMode="auto">
              <a:xfrm>
                <a:off x="6570434" y="3582234"/>
                <a:ext cx="343829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90" name="AutoShape 39"/>
              <p:cNvSpPr>
                <a:spLocks noChangeArrowheads="1"/>
              </p:cNvSpPr>
              <p:nvPr/>
            </p:nvSpPr>
            <p:spPr bwMode="auto">
              <a:xfrm>
                <a:off x="4941189" y="3437513"/>
                <a:ext cx="1629245" cy="289441"/>
              </a:xfrm>
              <a:prstGeom prst="flowChartAlternateProcess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30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8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6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4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SzTx/>
                  <a:buFontTx/>
                  <a:buNone/>
                </a:pPr>
                <a:r>
                  <a:rPr lang="en-GB" sz="1100" b="0" dirty="0">
                    <a:solidFill>
                      <a:schemeClr val="tx1"/>
                    </a:solidFill>
                  </a:rPr>
                  <a:t>100.1 – 166 kWh/m</a:t>
                </a:r>
                <a:r>
                  <a:rPr lang="en-GB" sz="1100" b="0" baseline="30000" dirty="0">
                    <a:solidFill>
                      <a:schemeClr val="tx1"/>
                    </a:solidFill>
                  </a:rPr>
                  <a:t>3</a:t>
                </a:r>
                <a:endParaRPr lang="en-GB" sz="1100" b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7" name="AutoShape 51"/>
              <p:cNvSpPr>
                <a:spLocks noChangeArrowheads="1"/>
              </p:cNvSpPr>
              <p:nvPr/>
            </p:nvSpPr>
            <p:spPr bwMode="auto">
              <a:xfrm>
                <a:off x="6913155" y="3789040"/>
                <a:ext cx="1080000" cy="306467"/>
              </a:xfrm>
              <a:prstGeom prst="flowChartAlternateProcess">
                <a:avLst/>
              </a:prstGeom>
              <a:solidFill>
                <a:srgbClr val="FF3B3B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30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8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6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4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SzTx/>
                  <a:buFontTx/>
                  <a:buNone/>
                </a:pPr>
                <a:r>
                  <a:rPr lang="en-GB" sz="1200" dirty="0">
                    <a:solidFill>
                      <a:schemeClr val="tx1"/>
                    </a:solidFill>
                  </a:rPr>
                  <a:t>5</a:t>
                </a:r>
              </a:p>
            </p:txBody>
          </p:sp>
          <p:cxnSp>
            <p:nvCxnSpPr>
              <p:cNvPr id="22" name="Straight Arrow Connector 21"/>
              <p:cNvCxnSpPr>
                <a:stCxn id="91" idx="3"/>
                <a:endCxn id="57" idx="1"/>
              </p:cNvCxnSpPr>
              <p:nvPr/>
            </p:nvCxnSpPr>
            <p:spPr bwMode="auto">
              <a:xfrm>
                <a:off x="6561285" y="3941262"/>
                <a:ext cx="351870" cy="1012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91" name="AutoShape 39"/>
              <p:cNvSpPr>
                <a:spLocks noChangeArrowheads="1"/>
              </p:cNvSpPr>
              <p:nvPr/>
            </p:nvSpPr>
            <p:spPr bwMode="auto">
              <a:xfrm>
                <a:off x="4932040" y="3796541"/>
                <a:ext cx="1629245" cy="289441"/>
              </a:xfrm>
              <a:prstGeom prst="flowChartAlternateProcess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30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8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6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4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SzTx/>
                  <a:buFontTx/>
                  <a:buNone/>
                </a:pPr>
                <a:r>
                  <a:rPr lang="en-GB" sz="1100" b="0" dirty="0">
                    <a:solidFill>
                      <a:schemeClr val="tx1"/>
                    </a:solidFill>
                  </a:rPr>
                  <a:t>166.1 – 239 kWh/m</a:t>
                </a:r>
                <a:r>
                  <a:rPr lang="en-GB" sz="1100" b="0" baseline="30000" dirty="0">
                    <a:solidFill>
                      <a:schemeClr val="tx1"/>
                    </a:solidFill>
                  </a:rPr>
                  <a:t>3</a:t>
                </a:r>
                <a:endParaRPr lang="en-GB" sz="1100" b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7680" name="AutoShape 51"/>
              <p:cNvSpPr>
                <a:spLocks noChangeArrowheads="1"/>
              </p:cNvSpPr>
              <p:nvPr/>
            </p:nvSpPr>
            <p:spPr bwMode="auto">
              <a:xfrm>
                <a:off x="6913155" y="4149080"/>
                <a:ext cx="1080000" cy="306467"/>
              </a:xfrm>
              <a:prstGeom prst="flowChartAlternateProcess">
                <a:avLst/>
              </a:prstGeom>
              <a:solidFill>
                <a:srgbClr val="FF3B3B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30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8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6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4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SzTx/>
                  <a:buFontTx/>
                  <a:buNone/>
                </a:pPr>
                <a:r>
                  <a:rPr lang="en-GB" sz="1200" dirty="0">
                    <a:solidFill>
                      <a:schemeClr val="tx1"/>
                    </a:solidFill>
                  </a:rPr>
                  <a:t>4</a:t>
                </a:r>
              </a:p>
            </p:txBody>
          </p:sp>
          <p:cxnSp>
            <p:nvCxnSpPr>
              <p:cNvPr id="27691" name="AutoShape 68"/>
              <p:cNvCxnSpPr>
                <a:cxnSpLocks noChangeShapeType="1"/>
                <a:stCxn id="92" idx="3"/>
                <a:endCxn id="27680" idx="1"/>
              </p:cNvCxnSpPr>
              <p:nvPr/>
            </p:nvCxnSpPr>
            <p:spPr bwMode="auto">
              <a:xfrm flipV="1">
                <a:off x="6561285" y="4302314"/>
                <a:ext cx="351870" cy="1716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92" name="AutoShape 39"/>
              <p:cNvSpPr>
                <a:spLocks noChangeArrowheads="1"/>
              </p:cNvSpPr>
              <p:nvPr/>
            </p:nvSpPr>
            <p:spPr bwMode="auto">
              <a:xfrm>
                <a:off x="4932040" y="4159309"/>
                <a:ext cx="1629245" cy="289441"/>
              </a:xfrm>
              <a:prstGeom prst="flowChartAlternateProcess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30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8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6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4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SzTx/>
                  <a:buFontTx/>
                  <a:buNone/>
                </a:pPr>
                <a:r>
                  <a:rPr lang="en-GB" sz="1100" b="0" dirty="0">
                    <a:solidFill>
                      <a:schemeClr val="tx1"/>
                    </a:solidFill>
                  </a:rPr>
                  <a:t>239.1 – 319 kWh/m</a:t>
                </a:r>
                <a:r>
                  <a:rPr lang="en-GB" sz="1100" b="0" baseline="30000" dirty="0">
                    <a:solidFill>
                      <a:schemeClr val="tx1"/>
                    </a:solidFill>
                  </a:rPr>
                  <a:t>3</a:t>
                </a:r>
                <a:endParaRPr lang="en-GB" sz="1100" b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5" name="AutoShape 6"/>
              <p:cNvSpPr>
                <a:spLocks noChangeArrowheads="1"/>
              </p:cNvSpPr>
              <p:nvPr/>
            </p:nvSpPr>
            <p:spPr bwMode="auto">
              <a:xfrm>
                <a:off x="6913155" y="4517688"/>
                <a:ext cx="1080000" cy="306467"/>
              </a:xfrm>
              <a:prstGeom prst="flowChartAlternateProcess">
                <a:avLst/>
              </a:prstGeom>
              <a:solidFill>
                <a:srgbClr val="FF3B3B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30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8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6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4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SzTx/>
                  <a:buFontTx/>
                  <a:buNone/>
                </a:pPr>
                <a:r>
                  <a:rPr lang="en-GB" sz="1200" dirty="0">
                    <a:solidFill>
                      <a:schemeClr val="tx1"/>
                    </a:solidFill>
                  </a:rPr>
                  <a:t>3</a:t>
                </a:r>
              </a:p>
            </p:txBody>
          </p:sp>
          <p:cxnSp>
            <p:nvCxnSpPr>
              <p:cNvPr id="4" name="Straight Arrow Connector 3"/>
              <p:cNvCxnSpPr>
                <a:stCxn id="93" idx="3"/>
                <a:endCxn id="55" idx="1"/>
              </p:cNvCxnSpPr>
              <p:nvPr/>
            </p:nvCxnSpPr>
            <p:spPr bwMode="auto">
              <a:xfrm>
                <a:off x="6561285" y="4669910"/>
                <a:ext cx="351870" cy="1012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93" name="AutoShape 39"/>
              <p:cNvSpPr>
                <a:spLocks noChangeArrowheads="1"/>
              </p:cNvSpPr>
              <p:nvPr/>
            </p:nvSpPr>
            <p:spPr bwMode="auto">
              <a:xfrm>
                <a:off x="4932040" y="4525189"/>
                <a:ext cx="1629245" cy="289441"/>
              </a:xfrm>
              <a:prstGeom prst="flowChartAlternateProcess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30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8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6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4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SzTx/>
                  <a:buFontTx/>
                  <a:buNone/>
                </a:pPr>
                <a:r>
                  <a:rPr lang="en-GB" sz="1100" b="0" dirty="0">
                    <a:solidFill>
                      <a:schemeClr val="tx1"/>
                    </a:solidFill>
                  </a:rPr>
                  <a:t>319.1 – 406 kWh/m</a:t>
                </a:r>
                <a:r>
                  <a:rPr lang="en-GB" sz="1100" b="0" baseline="30000" dirty="0">
                    <a:solidFill>
                      <a:schemeClr val="tx1"/>
                    </a:solidFill>
                  </a:rPr>
                  <a:t>3</a:t>
                </a:r>
                <a:endParaRPr lang="en-GB" sz="1100" b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7658" name="AutoShape 6"/>
              <p:cNvSpPr>
                <a:spLocks noChangeArrowheads="1"/>
              </p:cNvSpPr>
              <p:nvPr/>
            </p:nvSpPr>
            <p:spPr bwMode="auto">
              <a:xfrm>
                <a:off x="6913155" y="4877728"/>
                <a:ext cx="1080000" cy="306467"/>
              </a:xfrm>
              <a:prstGeom prst="flowChartAlternateProcess">
                <a:avLst/>
              </a:prstGeom>
              <a:solidFill>
                <a:srgbClr val="FF3B3B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30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8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6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4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SzTx/>
                  <a:buFontTx/>
                  <a:buNone/>
                </a:pPr>
                <a:r>
                  <a:rPr lang="en-GB" sz="1200" dirty="0">
                    <a:solidFill>
                      <a:schemeClr val="tx1"/>
                    </a:solidFill>
                  </a:rPr>
                  <a:t>2</a:t>
                </a:r>
              </a:p>
            </p:txBody>
          </p:sp>
          <p:cxnSp>
            <p:nvCxnSpPr>
              <p:cNvPr id="27692" name="AutoShape 69"/>
              <p:cNvCxnSpPr>
                <a:cxnSpLocks noChangeShapeType="1"/>
                <a:stCxn id="94" idx="3"/>
                <a:endCxn id="27658" idx="1"/>
              </p:cNvCxnSpPr>
              <p:nvPr/>
            </p:nvCxnSpPr>
            <p:spPr bwMode="auto">
              <a:xfrm>
                <a:off x="6561285" y="5029950"/>
                <a:ext cx="351870" cy="101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94" name="AutoShape 39"/>
              <p:cNvSpPr>
                <a:spLocks noChangeArrowheads="1"/>
              </p:cNvSpPr>
              <p:nvPr/>
            </p:nvSpPr>
            <p:spPr bwMode="auto">
              <a:xfrm>
                <a:off x="4932040" y="4885229"/>
                <a:ext cx="1629245" cy="289441"/>
              </a:xfrm>
              <a:prstGeom prst="flowChartAlternateProcess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30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8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6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4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SzTx/>
                  <a:buFontTx/>
                  <a:buNone/>
                </a:pPr>
                <a:r>
                  <a:rPr lang="en-GB" sz="1100" b="0" dirty="0">
                    <a:solidFill>
                      <a:schemeClr val="tx1"/>
                    </a:solidFill>
                  </a:rPr>
                  <a:t>406.1 – 500 kWh/m</a:t>
                </a:r>
                <a:r>
                  <a:rPr lang="en-GB" sz="1100" b="0" baseline="30000" dirty="0">
                    <a:solidFill>
                      <a:schemeClr val="tx1"/>
                    </a:solidFill>
                  </a:rPr>
                  <a:t>3</a:t>
                </a:r>
                <a:endParaRPr lang="en-GB" sz="1100" b="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27686" name="AutoShape 63"/>
              <p:cNvCxnSpPr>
                <a:cxnSpLocks noChangeShapeType="1"/>
                <a:stCxn id="86" idx="3"/>
                <a:endCxn id="122" idx="1"/>
              </p:cNvCxnSpPr>
              <p:nvPr/>
            </p:nvCxnSpPr>
            <p:spPr bwMode="auto">
              <a:xfrm>
                <a:off x="6570434" y="2149630"/>
                <a:ext cx="343611" cy="101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86" name="AutoShape 39"/>
              <p:cNvSpPr>
                <a:spLocks noChangeArrowheads="1"/>
              </p:cNvSpPr>
              <p:nvPr/>
            </p:nvSpPr>
            <p:spPr bwMode="auto">
              <a:xfrm>
                <a:off x="4941189" y="2004909"/>
                <a:ext cx="1629245" cy="289441"/>
              </a:xfrm>
              <a:prstGeom prst="flowChartAlternateProcess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30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8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6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4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SzTx/>
                  <a:buFontTx/>
                  <a:buNone/>
                </a:pPr>
                <a:r>
                  <a:rPr lang="en-GB" sz="1100" b="0" dirty="0">
                    <a:solidFill>
                      <a:schemeClr val="tx1"/>
                    </a:solidFill>
                  </a:rPr>
                  <a:t>8.1 – 17 kWh/m</a:t>
                </a:r>
                <a:r>
                  <a:rPr lang="en-GB" sz="1100" b="0" baseline="30000" dirty="0">
                    <a:solidFill>
                      <a:schemeClr val="tx1"/>
                    </a:solidFill>
                  </a:rPr>
                  <a:t>3</a:t>
                </a:r>
                <a:endParaRPr lang="en-GB" sz="1100" b="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2" name="AutoShape 59"/>
              <p:cNvSpPr>
                <a:spLocks noChangeArrowheads="1"/>
              </p:cNvSpPr>
              <p:nvPr/>
            </p:nvSpPr>
            <p:spPr bwMode="auto">
              <a:xfrm>
                <a:off x="6914045" y="1997408"/>
                <a:ext cx="1080000" cy="306467"/>
              </a:xfrm>
              <a:prstGeom prst="flowChartAlternateProcess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30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8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6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4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SzTx/>
                  <a:buFontTx/>
                  <a:buNone/>
                </a:pPr>
                <a:r>
                  <a:rPr lang="en-GB" sz="1200" dirty="0">
                    <a:solidFill>
                      <a:schemeClr val="tx1"/>
                    </a:solidFill>
                  </a:rPr>
                  <a:t>14</a:t>
                </a:r>
              </a:p>
            </p:txBody>
          </p:sp>
        </p:grp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AC7B164C-C67B-41D7-A6DC-14F69B824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>
            <a:normAutofit fontScale="90000"/>
          </a:bodyPr>
          <a:lstStyle/>
          <a:p>
            <a:r>
              <a:rPr lang="en-GB" dirty="0"/>
              <a:t>Habitat and Biodiversity – Wool (sheep only)</a:t>
            </a:r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5519B914-9469-44C9-A960-46D957DC8DC8}"/>
              </a:ext>
            </a:extLst>
          </p:cNvPr>
          <p:cNvGrpSpPr/>
          <p:nvPr/>
        </p:nvGrpSpPr>
        <p:grpSpPr>
          <a:xfrm>
            <a:off x="416571" y="2118883"/>
            <a:ext cx="8378042" cy="3492870"/>
            <a:chOff x="416571" y="2118883"/>
            <a:chExt cx="8378042" cy="3492870"/>
          </a:xfrm>
        </p:grpSpPr>
        <p:sp>
          <p:nvSpPr>
            <p:cNvPr id="4" name="AutoShape 5">
              <a:extLst>
                <a:ext uri="{FF2B5EF4-FFF2-40B4-BE49-F238E27FC236}">
                  <a16:creationId xmlns:a16="http://schemas.microsoft.com/office/drawing/2014/main" id="{D96B1842-EB6D-4D64-B9B1-40BD1262A5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51910" y="2156746"/>
              <a:ext cx="1417593" cy="851297"/>
            </a:xfrm>
            <a:prstGeom prst="flowChartAlternateProcess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30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8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6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4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GB" sz="1100" b="0" dirty="0">
                  <a:solidFill>
                    <a:schemeClr val="tx1"/>
                  </a:solidFill>
                </a:rPr>
                <a:t>Is the sheep stocking density ≤ optimal level for the habitat?</a:t>
              </a:r>
            </a:p>
          </p:txBody>
        </p:sp>
        <p:cxnSp>
          <p:nvCxnSpPr>
            <p:cNvPr id="5" name="AutoShape 19">
              <a:extLst>
                <a:ext uri="{FF2B5EF4-FFF2-40B4-BE49-F238E27FC236}">
                  <a16:creationId xmlns:a16="http://schemas.microsoft.com/office/drawing/2014/main" id="{BF0BAA68-0014-4818-BED7-1539B9CC2EB0}"/>
                </a:ext>
              </a:extLst>
            </p:cNvPr>
            <p:cNvCxnSpPr>
              <a:cxnSpLocks noChangeShapeType="1"/>
              <a:stCxn id="4" idx="3"/>
              <a:endCxn id="11" idx="1"/>
            </p:cNvCxnSpPr>
            <p:nvPr/>
          </p:nvCxnSpPr>
          <p:spPr bwMode="auto">
            <a:xfrm flipV="1">
              <a:off x="4169503" y="2355831"/>
              <a:ext cx="918899" cy="22656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" name="Text Box 21">
              <a:extLst>
                <a:ext uri="{FF2B5EF4-FFF2-40B4-BE49-F238E27FC236}">
                  <a16:creationId xmlns:a16="http://schemas.microsoft.com/office/drawing/2014/main" id="{56702C58-7491-4A09-8350-62B558BD0D0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32638" y="2288594"/>
              <a:ext cx="415925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GB" sz="12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</a:rPr>
                <a:t>Y</a:t>
              </a:r>
            </a:p>
          </p:txBody>
        </p:sp>
        <p:sp>
          <p:nvSpPr>
            <p:cNvPr id="7" name="Text Box 63">
              <a:extLst>
                <a:ext uri="{FF2B5EF4-FFF2-40B4-BE49-F238E27FC236}">
                  <a16:creationId xmlns:a16="http://schemas.microsoft.com/office/drawing/2014/main" id="{746EE22C-8666-480F-B395-B82B93C0A2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94128" y="5000750"/>
              <a:ext cx="415925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GB" sz="12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</a:rPr>
                <a:t>N</a:t>
              </a:r>
            </a:p>
          </p:txBody>
        </p:sp>
        <p:cxnSp>
          <p:nvCxnSpPr>
            <p:cNvPr id="8" name="AutoShape 19">
              <a:extLst>
                <a:ext uri="{FF2B5EF4-FFF2-40B4-BE49-F238E27FC236}">
                  <a16:creationId xmlns:a16="http://schemas.microsoft.com/office/drawing/2014/main" id="{11C0A4EC-A487-470F-8427-000FEFA8CBA9}"/>
                </a:ext>
              </a:extLst>
            </p:cNvPr>
            <p:cNvCxnSpPr>
              <a:cxnSpLocks noChangeShapeType="1"/>
              <a:stCxn id="20" idx="3"/>
              <a:endCxn id="21" idx="1"/>
            </p:cNvCxnSpPr>
            <p:nvPr/>
          </p:nvCxnSpPr>
          <p:spPr bwMode="auto">
            <a:xfrm>
              <a:off x="5546682" y="4654173"/>
              <a:ext cx="240960" cy="48389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" name="AutoShape 25">
              <a:extLst>
                <a:ext uri="{FF2B5EF4-FFF2-40B4-BE49-F238E27FC236}">
                  <a16:creationId xmlns:a16="http://schemas.microsoft.com/office/drawing/2014/main" id="{CDFFAA6B-8EC4-4F18-A9A4-F70F9F66FF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88402" y="2202597"/>
              <a:ext cx="989013" cy="306467"/>
            </a:xfrm>
            <a:prstGeom prst="flowChartAlternateProcess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GB" altLang="en-US" sz="1200" b="1" dirty="0">
                  <a:latin typeface="Arial" panose="020B0604020202020204" pitchFamily="34" charset="0"/>
                </a:rPr>
                <a:t>20</a:t>
              </a:r>
            </a:p>
          </p:txBody>
        </p:sp>
        <p:sp>
          <p:nvSpPr>
            <p:cNvPr id="13" name="AutoShape 5">
              <a:extLst>
                <a:ext uri="{FF2B5EF4-FFF2-40B4-BE49-F238E27FC236}">
                  <a16:creationId xmlns:a16="http://schemas.microsoft.com/office/drawing/2014/main" id="{54B0C813-80E4-40B0-A158-5CE1F3C56C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6571" y="2509064"/>
              <a:ext cx="1788606" cy="1038582"/>
            </a:xfrm>
            <a:prstGeom prst="flowChartAlternateProcess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30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8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6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4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GB" sz="1100" b="0" dirty="0">
                  <a:solidFill>
                    <a:schemeClr val="tx1"/>
                  </a:solidFill>
                </a:rPr>
                <a:t>Has the wool come from upland sheep (majority of life cycle) or sheep used for habitat management?</a:t>
              </a:r>
            </a:p>
          </p:txBody>
        </p:sp>
        <p:cxnSp>
          <p:nvCxnSpPr>
            <p:cNvPr id="15" name="AutoShape 20">
              <a:extLst>
                <a:ext uri="{FF2B5EF4-FFF2-40B4-BE49-F238E27FC236}">
                  <a16:creationId xmlns:a16="http://schemas.microsoft.com/office/drawing/2014/main" id="{18AB81C2-84E5-473F-8C99-FF4BDFC05ECA}"/>
                </a:ext>
              </a:extLst>
            </p:cNvPr>
            <p:cNvCxnSpPr>
              <a:cxnSpLocks noChangeShapeType="1"/>
              <a:stCxn id="4" idx="3"/>
              <a:endCxn id="17" idx="1"/>
            </p:cNvCxnSpPr>
            <p:nvPr/>
          </p:nvCxnSpPr>
          <p:spPr bwMode="auto">
            <a:xfrm>
              <a:off x="4169503" y="2582395"/>
              <a:ext cx="886773" cy="59822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6" name="Text Box 63">
              <a:extLst>
                <a:ext uri="{FF2B5EF4-FFF2-40B4-BE49-F238E27FC236}">
                  <a16:creationId xmlns:a16="http://schemas.microsoft.com/office/drawing/2014/main" id="{AA81D30F-1D9B-470F-8E3E-6BB60AC3519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12451" y="2118883"/>
              <a:ext cx="345094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GB" sz="12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</a:rPr>
                <a:t>Y</a:t>
              </a:r>
            </a:p>
          </p:txBody>
        </p:sp>
        <p:sp>
          <p:nvSpPr>
            <p:cNvPr id="17" name="AutoShape 59">
              <a:extLst>
                <a:ext uri="{FF2B5EF4-FFF2-40B4-BE49-F238E27FC236}">
                  <a16:creationId xmlns:a16="http://schemas.microsoft.com/office/drawing/2014/main" id="{42345E2F-71EC-4076-8DD0-730C51643F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6276" y="3027384"/>
              <a:ext cx="1021051" cy="306467"/>
            </a:xfrm>
            <a:prstGeom prst="flowChartAlternateProcess">
              <a:avLst/>
            </a:prstGeom>
            <a:solidFill>
              <a:srgbClr val="FF3B3B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3000" b="1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800" b="1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600" b="1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400" b="1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GB" sz="12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20" name="AutoShape 5">
              <a:extLst>
                <a:ext uri="{FF2B5EF4-FFF2-40B4-BE49-F238E27FC236}">
                  <a16:creationId xmlns:a16="http://schemas.microsoft.com/office/drawing/2014/main" id="{D838C038-69F9-43D3-916A-91FC533C37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9089" y="4322167"/>
              <a:ext cx="1417593" cy="664012"/>
            </a:xfrm>
            <a:prstGeom prst="flowChartAlternateProcess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30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8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6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4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GB" sz="1100" b="0" dirty="0">
                  <a:solidFill>
                    <a:schemeClr val="tx1"/>
                  </a:solidFill>
                </a:rPr>
                <a:t>Is the stocking density &gt; 2 x optimal level?</a:t>
              </a:r>
            </a:p>
          </p:txBody>
        </p:sp>
        <p:sp>
          <p:nvSpPr>
            <p:cNvPr id="21" name="AutoShape 5">
              <a:extLst>
                <a:ext uri="{FF2B5EF4-FFF2-40B4-BE49-F238E27FC236}">
                  <a16:creationId xmlns:a16="http://schemas.microsoft.com/office/drawing/2014/main" id="{795E5F38-A7C5-4763-BCCD-D0C6BA2F50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87642" y="4806063"/>
              <a:ext cx="1417593" cy="664012"/>
            </a:xfrm>
            <a:prstGeom prst="flowChartAlternateProcess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30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8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6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4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GB" sz="1100" b="0" dirty="0">
                  <a:solidFill>
                    <a:schemeClr val="tx1"/>
                  </a:solidFill>
                </a:rPr>
                <a:t>Is the stocking density &gt; 1.5 x optimal level?</a:t>
              </a:r>
            </a:p>
          </p:txBody>
        </p:sp>
        <p:cxnSp>
          <p:nvCxnSpPr>
            <p:cNvPr id="22" name="AutoShape 20">
              <a:extLst>
                <a:ext uri="{FF2B5EF4-FFF2-40B4-BE49-F238E27FC236}">
                  <a16:creationId xmlns:a16="http://schemas.microsoft.com/office/drawing/2014/main" id="{70656015-E69E-4A72-8B07-0E11805E8686}"/>
                </a:ext>
              </a:extLst>
            </p:cNvPr>
            <p:cNvCxnSpPr>
              <a:cxnSpLocks noChangeShapeType="1"/>
              <a:stCxn id="20" idx="3"/>
              <a:endCxn id="24" idx="1"/>
            </p:cNvCxnSpPr>
            <p:nvPr/>
          </p:nvCxnSpPr>
          <p:spPr bwMode="auto">
            <a:xfrm flipV="1">
              <a:off x="5546682" y="4364832"/>
              <a:ext cx="439230" cy="28934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3" name="Text Box 63">
              <a:extLst>
                <a:ext uri="{FF2B5EF4-FFF2-40B4-BE49-F238E27FC236}">
                  <a16:creationId xmlns:a16="http://schemas.microsoft.com/office/drawing/2014/main" id="{6900AFB6-8697-4550-85E5-E6F814254B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31952" y="4141331"/>
              <a:ext cx="345094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GB" sz="12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</a:rPr>
                <a:t>Y</a:t>
              </a:r>
            </a:p>
          </p:txBody>
        </p:sp>
        <p:sp>
          <p:nvSpPr>
            <p:cNvPr id="24" name="AutoShape 59">
              <a:extLst>
                <a:ext uri="{FF2B5EF4-FFF2-40B4-BE49-F238E27FC236}">
                  <a16:creationId xmlns:a16="http://schemas.microsoft.com/office/drawing/2014/main" id="{FEB27AD1-364F-49DA-B658-69ADCB4AE7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85912" y="4211598"/>
              <a:ext cx="1021051" cy="306467"/>
            </a:xfrm>
            <a:prstGeom prst="flowChartAlternateProcess">
              <a:avLst/>
            </a:prstGeom>
            <a:solidFill>
              <a:srgbClr val="FF3B3B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3000" b="1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800" b="1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600" b="1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400" b="1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GB" sz="12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28" name="Text Box 63">
              <a:extLst>
                <a:ext uri="{FF2B5EF4-FFF2-40B4-BE49-F238E27FC236}">
                  <a16:creationId xmlns:a16="http://schemas.microsoft.com/office/drawing/2014/main" id="{702D7986-CCA6-4A96-83CD-A945548117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78248" y="2943242"/>
              <a:ext cx="415925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GB" sz="12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</a:rPr>
                <a:t>N</a:t>
              </a:r>
            </a:p>
          </p:txBody>
        </p:sp>
        <p:cxnSp>
          <p:nvCxnSpPr>
            <p:cNvPr id="29" name="AutoShape 19">
              <a:extLst>
                <a:ext uri="{FF2B5EF4-FFF2-40B4-BE49-F238E27FC236}">
                  <a16:creationId xmlns:a16="http://schemas.microsoft.com/office/drawing/2014/main" id="{A797080F-BE98-409E-B9EA-8CD916869B5E}"/>
                </a:ext>
              </a:extLst>
            </p:cNvPr>
            <p:cNvCxnSpPr>
              <a:cxnSpLocks noChangeShapeType="1"/>
              <a:stCxn id="13" idx="3"/>
              <a:endCxn id="4" idx="1"/>
            </p:cNvCxnSpPr>
            <p:nvPr/>
          </p:nvCxnSpPr>
          <p:spPr bwMode="auto">
            <a:xfrm flipV="1">
              <a:off x="2205177" y="2582395"/>
              <a:ext cx="546733" cy="44596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0" name="Text Box 63">
              <a:extLst>
                <a:ext uri="{FF2B5EF4-FFF2-40B4-BE49-F238E27FC236}">
                  <a16:creationId xmlns:a16="http://schemas.microsoft.com/office/drawing/2014/main" id="{AC5FE478-F437-4C52-89E9-DD7ADC3170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05435" y="4645025"/>
              <a:ext cx="415925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GB" sz="12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</a:rPr>
                <a:t>N</a:t>
              </a:r>
            </a:p>
          </p:txBody>
        </p:sp>
        <p:cxnSp>
          <p:nvCxnSpPr>
            <p:cNvPr id="31" name="AutoShape 19">
              <a:extLst>
                <a:ext uri="{FF2B5EF4-FFF2-40B4-BE49-F238E27FC236}">
                  <a16:creationId xmlns:a16="http://schemas.microsoft.com/office/drawing/2014/main" id="{DDCD7D2C-E7D4-4780-8A25-4822919898C7}"/>
                </a:ext>
              </a:extLst>
            </p:cNvPr>
            <p:cNvCxnSpPr>
              <a:cxnSpLocks noChangeShapeType="1"/>
              <a:stCxn id="13" idx="3"/>
              <a:endCxn id="44" idx="1"/>
            </p:cNvCxnSpPr>
            <p:nvPr/>
          </p:nvCxnSpPr>
          <p:spPr bwMode="auto">
            <a:xfrm>
              <a:off x="2205177" y="3028355"/>
              <a:ext cx="331975" cy="104713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6" name="AutoShape 20">
              <a:extLst>
                <a:ext uri="{FF2B5EF4-FFF2-40B4-BE49-F238E27FC236}">
                  <a16:creationId xmlns:a16="http://schemas.microsoft.com/office/drawing/2014/main" id="{F8308EE8-E620-4EE5-9E76-AE9DFA8B5DC8}"/>
                </a:ext>
              </a:extLst>
            </p:cNvPr>
            <p:cNvCxnSpPr>
              <a:cxnSpLocks noChangeShapeType="1"/>
              <a:stCxn id="21" idx="3"/>
              <a:endCxn id="37" idx="1"/>
            </p:cNvCxnSpPr>
            <p:nvPr/>
          </p:nvCxnSpPr>
          <p:spPr bwMode="auto">
            <a:xfrm flipV="1">
              <a:off x="7205235" y="4724275"/>
              <a:ext cx="509378" cy="41379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7" name="AutoShape 59">
              <a:extLst>
                <a:ext uri="{FF2B5EF4-FFF2-40B4-BE49-F238E27FC236}">
                  <a16:creationId xmlns:a16="http://schemas.microsoft.com/office/drawing/2014/main" id="{5AD367D4-E971-4673-99D5-E8F34E0047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14613" y="4571041"/>
              <a:ext cx="1080000" cy="306467"/>
            </a:xfrm>
            <a:prstGeom prst="flowChartAlternateProcess">
              <a:avLst/>
            </a:prstGeom>
            <a:solidFill>
              <a:srgbClr val="FF3B3B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3000" b="1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800" b="1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600" b="1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400" b="1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GB" sz="1200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41" name="Text Box 63">
              <a:extLst>
                <a:ext uri="{FF2B5EF4-FFF2-40B4-BE49-F238E27FC236}">
                  <a16:creationId xmlns:a16="http://schemas.microsoft.com/office/drawing/2014/main" id="{972B51F8-874A-4C26-9153-83B905CD46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80772" y="4654173"/>
              <a:ext cx="345094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GB" sz="12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</a:rPr>
                <a:t>Y</a:t>
              </a:r>
            </a:p>
          </p:txBody>
        </p:sp>
        <p:sp>
          <p:nvSpPr>
            <p:cNvPr id="42" name="AutoShape 16">
              <a:extLst>
                <a:ext uri="{FF2B5EF4-FFF2-40B4-BE49-F238E27FC236}">
                  <a16:creationId xmlns:a16="http://schemas.microsoft.com/office/drawing/2014/main" id="{7EA1EACF-A8CB-4F95-B083-E43BDAB5AE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14613" y="5163608"/>
              <a:ext cx="1080000" cy="306467"/>
            </a:xfrm>
            <a:prstGeom prst="flowChartAlternateProcess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30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8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6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4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GB" sz="1200" dirty="0">
                  <a:solidFill>
                    <a:schemeClr val="tx1"/>
                  </a:solidFill>
                </a:rPr>
                <a:t>10</a:t>
              </a:r>
            </a:p>
          </p:txBody>
        </p:sp>
        <p:cxnSp>
          <p:nvCxnSpPr>
            <p:cNvPr id="43" name="AutoShape 65">
              <a:extLst>
                <a:ext uri="{FF2B5EF4-FFF2-40B4-BE49-F238E27FC236}">
                  <a16:creationId xmlns:a16="http://schemas.microsoft.com/office/drawing/2014/main" id="{DB674607-14E8-42B3-8529-F5F9BC98EA8A}"/>
                </a:ext>
              </a:extLst>
            </p:cNvPr>
            <p:cNvCxnSpPr>
              <a:cxnSpLocks noChangeShapeType="1"/>
              <a:stCxn id="21" idx="3"/>
              <a:endCxn id="42" idx="1"/>
            </p:cNvCxnSpPr>
            <p:nvPr/>
          </p:nvCxnSpPr>
          <p:spPr bwMode="auto">
            <a:xfrm>
              <a:off x="7205235" y="5138069"/>
              <a:ext cx="509378" cy="17877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6" name="Text Box 63">
              <a:extLst>
                <a:ext uri="{FF2B5EF4-FFF2-40B4-BE49-F238E27FC236}">
                  <a16:creationId xmlns:a16="http://schemas.microsoft.com/office/drawing/2014/main" id="{316BEA2C-6FDD-4376-977C-279D143F31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45356" y="5332756"/>
              <a:ext cx="415925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GB" sz="12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</a:rPr>
                <a:t>N</a:t>
              </a:r>
            </a:p>
          </p:txBody>
        </p:sp>
        <p:sp>
          <p:nvSpPr>
            <p:cNvPr id="44" name="AutoShape 5">
              <a:extLst>
                <a:ext uri="{FF2B5EF4-FFF2-40B4-BE49-F238E27FC236}">
                  <a16:creationId xmlns:a16="http://schemas.microsoft.com/office/drawing/2014/main" id="{F6141A57-C8AA-462A-9C74-E8D86A27DA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7152" y="3649843"/>
              <a:ext cx="1417593" cy="851297"/>
            </a:xfrm>
            <a:prstGeom prst="flowChartAlternateProcess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30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8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6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4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GB" sz="1100" b="0" dirty="0">
                  <a:solidFill>
                    <a:schemeClr val="tx1"/>
                  </a:solidFill>
                </a:rPr>
                <a:t>Is the sheep stocking density ≤ optimal level for the habitat?</a:t>
              </a:r>
            </a:p>
          </p:txBody>
        </p:sp>
        <p:sp>
          <p:nvSpPr>
            <p:cNvPr id="48" name="AutoShape 25">
              <a:extLst>
                <a:ext uri="{FF2B5EF4-FFF2-40B4-BE49-F238E27FC236}">
                  <a16:creationId xmlns:a16="http://schemas.microsoft.com/office/drawing/2014/main" id="{0F15202A-92B7-4FAA-A2F0-87FDE71A76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3237" y="3690720"/>
              <a:ext cx="989013" cy="306467"/>
            </a:xfrm>
            <a:prstGeom prst="flowChartAlternateProcess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GB" altLang="en-US" sz="1200" b="1" dirty="0">
                  <a:latin typeface="Arial" panose="020B0604020202020204" pitchFamily="34" charset="0"/>
                </a:rPr>
                <a:t>18</a:t>
              </a:r>
            </a:p>
          </p:txBody>
        </p:sp>
        <p:sp>
          <p:nvSpPr>
            <p:cNvPr id="49" name="Text Box 63">
              <a:extLst>
                <a:ext uri="{FF2B5EF4-FFF2-40B4-BE49-F238E27FC236}">
                  <a16:creationId xmlns:a16="http://schemas.microsoft.com/office/drawing/2014/main" id="{B5A56B98-4F26-4564-B4EF-0D2E66BC3A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59183" y="3506932"/>
              <a:ext cx="415925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GB" sz="12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</a:rPr>
                <a:t>N</a:t>
              </a:r>
            </a:p>
          </p:txBody>
        </p:sp>
        <p:cxnSp>
          <p:nvCxnSpPr>
            <p:cNvPr id="50" name="AutoShape 19">
              <a:extLst>
                <a:ext uri="{FF2B5EF4-FFF2-40B4-BE49-F238E27FC236}">
                  <a16:creationId xmlns:a16="http://schemas.microsoft.com/office/drawing/2014/main" id="{632FEBB8-9E74-4F15-B529-3AD092379794}"/>
                </a:ext>
              </a:extLst>
            </p:cNvPr>
            <p:cNvCxnSpPr>
              <a:cxnSpLocks noChangeShapeType="1"/>
              <a:stCxn id="44" idx="3"/>
              <a:endCxn id="48" idx="1"/>
            </p:cNvCxnSpPr>
            <p:nvPr/>
          </p:nvCxnSpPr>
          <p:spPr bwMode="auto">
            <a:xfrm flipV="1">
              <a:off x="3954745" y="3843954"/>
              <a:ext cx="258492" cy="2315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" name="AutoShape 19">
              <a:extLst>
                <a:ext uri="{FF2B5EF4-FFF2-40B4-BE49-F238E27FC236}">
                  <a16:creationId xmlns:a16="http://schemas.microsoft.com/office/drawing/2014/main" id="{163777E9-D14B-4573-BC70-37245728772E}"/>
                </a:ext>
              </a:extLst>
            </p:cNvPr>
            <p:cNvCxnSpPr>
              <a:cxnSpLocks noChangeShapeType="1"/>
              <a:stCxn id="44" idx="3"/>
              <a:endCxn id="20" idx="1"/>
            </p:cNvCxnSpPr>
            <p:nvPr/>
          </p:nvCxnSpPr>
          <p:spPr bwMode="auto">
            <a:xfrm>
              <a:off x="3954745" y="4075492"/>
              <a:ext cx="174344" cy="57868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0" name="Text Box 63">
              <a:extLst>
                <a:ext uri="{FF2B5EF4-FFF2-40B4-BE49-F238E27FC236}">
                  <a16:creationId xmlns:a16="http://schemas.microsoft.com/office/drawing/2014/main" id="{76F25FC0-53DA-4A07-97F4-869F4E1F43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11444" y="3597279"/>
              <a:ext cx="345094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GB" sz="12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</a:rPr>
                <a:t>Y</a:t>
              </a: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5164B8ED-FE87-4E57-A0D6-0E1B5626E802}"/>
                </a:ext>
              </a:extLst>
            </p:cNvPr>
            <p:cNvSpPr txBox="1"/>
            <p:nvPr/>
          </p:nvSpPr>
          <p:spPr>
            <a:xfrm>
              <a:off x="634800" y="5180866"/>
              <a:ext cx="4803913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100" dirty="0">
                  <a:latin typeface="Arial" pitchFamily="34" charset="0"/>
                  <a:cs typeface="Arial" pitchFamily="34" charset="0"/>
                </a:rPr>
                <a:t>Weighted average score to be generated for batches from multiple farms</a:t>
              </a:r>
            </a:p>
            <a:p>
              <a:endParaRPr lang="en-GB" sz="1100" dirty="0"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565104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4"/>
          <p:cNvSpPr txBox="1">
            <a:spLocks noChangeArrowheads="1"/>
          </p:cNvSpPr>
          <p:nvPr/>
        </p:nvSpPr>
        <p:spPr>
          <a:xfrm>
            <a:off x="609600" y="427038"/>
            <a:ext cx="8229600" cy="7967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dirty="0"/>
              <a:t>Pollution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29968" y="1628800"/>
            <a:ext cx="8778864" cy="3583542"/>
            <a:chOff x="129968" y="1628800"/>
            <a:chExt cx="8778864" cy="3583542"/>
          </a:xfrm>
        </p:grpSpPr>
        <p:grpSp>
          <p:nvGrpSpPr>
            <p:cNvPr id="2" name="Group 54"/>
            <p:cNvGrpSpPr/>
            <p:nvPr/>
          </p:nvGrpSpPr>
          <p:grpSpPr>
            <a:xfrm>
              <a:off x="161528" y="1628800"/>
              <a:ext cx="8747304" cy="3024336"/>
              <a:chOff x="161528" y="1628800"/>
              <a:chExt cx="8747304" cy="3024336"/>
            </a:xfrm>
          </p:grpSpPr>
          <p:sp>
            <p:nvSpPr>
              <p:cNvPr id="13315" name="AutoShape 5"/>
              <p:cNvSpPr>
                <a:spLocks noChangeArrowheads="1"/>
              </p:cNvSpPr>
              <p:nvPr/>
            </p:nvSpPr>
            <p:spPr bwMode="auto">
              <a:xfrm>
                <a:off x="161528" y="2022572"/>
                <a:ext cx="1485147" cy="1756470"/>
              </a:xfrm>
              <a:prstGeom prst="flowChartAlternateProcess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en-GB" altLang="en-US" sz="1100" dirty="0">
                    <a:latin typeface="Arial" panose="020B0604020202020204" pitchFamily="34" charset="0"/>
                    <a:cs typeface="Arial" panose="020B0604020202020204" pitchFamily="34" charset="0"/>
                  </a:rPr>
                  <a:t>Does a solid, liquid or gaseous effluent produced from extraction and production of material have the </a:t>
                </a:r>
                <a:r>
                  <a:rPr lang="en-GB" altLang="en-US" sz="1100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potential**</a:t>
                </a:r>
                <a:r>
                  <a:rPr lang="en-GB" altLang="en-US" sz="1100" dirty="0">
                    <a:latin typeface="Arial" panose="020B0604020202020204" pitchFamily="34" charset="0"/>
                    <a:cs typeface="Arial" panose="020B0604020202020204" pitchFamily="34" charset="0"/>
                  </a:rPr>
                  <a:t> to pollute water, soil or air </a:t>
                </a:r>
              </a:p>
            </p:txBody>
          </p:sp>
          <p:sp>
            <p:nvSpPr>
              <p:cNvPr id="70662" name="Text Box 6"/>
              <p:cNvSpPr txBox="1">
                <a:spLocks noChangeArrowheads="1"/>
              </p:cNvSpPr>
              <p:nvPr/>
            </p:nvSpPr>
            <p:spPr bwMode="auto">
              <a:xfrm>
                <a:off x="1572283" y="3230822"/>
                <a:ext cx="360362" cy="27463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1" hangingPunct="1">
                  <a:spcBef>
                    <a:spcPct val="50000"/>
                  </a:spcBef>
                  <a:defRPr/>
                </a:pPr>
                <a:r>
                  <a:rPr lang="en-GB" sz="1200" b="1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Y</a:t>
                </a:r>
              </a:p>
            </p:txBody>
          </p:sp>
          <p:sp>
            <p:nvSpPr>
              <p:cNvPr id="70664" name="Text Box 8"/>
              <p:cNvSpPr txBox="1">
                <a:spLocks noChangeArrowheads="1"/>
              </p:cNvSpPr>
              <p:nvPr/>
            </p:nvSpPr>
            <p:spPr bwMode="auto">
              <a:xfrm>
                <a:off x="2771638" y="2608262"/>
                <a:ext cx="360363" cy="2746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1" hangingPunct="1">
                  <a:spcBef>
                    <a:spcPct val="50000"/>
                  </a:spcBef>
                  <a:defRPr/>
                </a:pPr>
                <a:r>
                  <a:rPr lang="en-GB" sz="1200" b="1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Y</a:t>
                </a:r>
              </a:p>
            </p:txBody>
          </p:sp>
          <p:sp>
            <p:nvSpPr>
              <p:cNvPr id="70665" name="Text Box 9"/>
              <p:cNvSpPr txBox="1">
                <a:spLocks noChangeArrowheads="1"/>
              </p:cNvSpPr>
              <p:nvPr/>
            </p:nvSpPr>
            <p:spPr bwMode="auto">
              <a:xfrm>
                <a:off x="4481990" y="2704313"/>
                <a:ext cx="360363" cy="27463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1" hangingPunct="1">
                  <a:spcBef>
                    <a:spcPct val="50000"/>
                  </a:spcBef>
                  <a:defRPr/>
                </a:pPr>
                <a:r>
                  <a:rPr lang="en-GB" sz="1200" b="1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N</a:t>
                </a:r>
              </a:p>
            </p:txBody>
          </p:sp>
          <p:sp>
            <p:nvSpPr>
              <p:cNvPr id="70667" name="Text Box 11"/>
              <p:cNvSpPr txBox="1">
                <a:spLocks noChangeArrowheads="1"/>
              </p:cNvSpPr>
              <p:nvPr/>
            </p:nvSpPr>
            <p:spPr bwMode="auto">
              <a:xfrm>
                <a:off x="1575458" y="2254263"/>
                <a:ext cx="360362" cy="27463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1" hangingPunct="1">
                  <a:spcBef>
                    <a:spcPct val="50000"/>
                  </a:spcBef>
                  <a:defRPr/>
                </a:pPr>
                <a:r>
                  <a:rPr lang="en-GB" sz="1200" b="1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N</a:t>
                </a:r>
              </a:p>
            </p:txBody>
          </p:sp>
          <p:sp>
            <p:nvSpPr>
              <p:cNvPr id="70668" name="Text Box 12"/>
              <p:cNvSpPr txBox="1">
                <a:spLocks noChangeArrowheads="1"/>
              </p:cNvSpPr>
              <p:nvPr/>
            </p:nvSpPr>
            <p:spPr bwMode="auto">
              <a:xfrm>
                <a:off x="2906492" y="3788172"/>
                <a:ext cx="360363" cy="2746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1" hangingPunct="1">
                  <a:spcBef>
                    <a:spcPct val="50000"/>
                  </a:spcBef>
                  <a:defRPr/>
                </a:pPr>
                <a:r>
                  <a:rPr lang="en-GB" sz="1200" b="1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N</a:t>
                </a:r>
              </a:p>
            </p:txBody>
          </p:sp>
          <p:sp>
            <p:nvSpPr>
              <p:cNvPr id="13321" name="AutoShape 13"/>
              <p:cNvSpPr>
                <a:spLocks noChangeArrowheads="1"/>
              </p:cNvSpPr>
              <p:nvPr/>
            </p:nvSpPr>
            <p:spPr bwMode="auto">
              <a:xfrm>
                <a:off x="1932645" y="2882900"/>
                <a:ext cx="1019175" cy="1376095"/>
              </a:xfrm>
              <a:prstGeom prst="flowChartAlternateProcess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en-GB" altLang="en-US" sz="1100" dirty="0">
                    <a:latin typeface="Arial" panose="020B0604020202020204" pitchFamily="34" charset="0"/>
                    <a:cs typeface="Arial" panose="020B0604020202020204" pitchFamily="34" charset="0"/>
                  </a:rPr>
                  <a:t>Do you have regulator approved mitigation measures in place</a:t>
                </a:r>
              </a:p>
            </p:txBody>
          </p:sp>
          <p:sp>
            <p:nvSpPr>
              <p:cNvPr id="13322" name="AutoShape 14"/>
              <p:cNvSpPr>
                <a:spLocks noChangeArrowheads="1"/>
              </p:cNvSpPr>
              <p:nvPr/>
            </p:nvSpPr>
            <p:spPr bwMode="auto">
              <a:xfrm>
                <a:off x="1935820" y="2267438"/>
                <a:ext cx="1016000" cy="306467"/>
              </a:xfrm>
              <a:prstGeom prst="flowChartAlternateProcess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en-GB" altLang="en-US" sz="1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20</a:t>
                </a:r>
              </a:p>
            </p:txBody>
          </p:sp>
          <p:sp>
            <p:nvSpPr>
              <p:cNvPr id="70671" name="Text Box 15"/>
              <p:cNvSpPr txBox="1">
                <a:spLocks noChangeArrowheads="1"/>
              </p:cNvSpPr>
              <p:nvPr/>
            </p:nvSpPr>
            <p:spPr bwMode="auto">
              <a:xfrm>
                <a:off x="4481667" y="1898830"/>
                <a:ext cx="360363" cy="2762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1" hangingPunct="1">
                  <a:spcBef>
                    <a:spcPct val="50000"/>
                  </a:spcBef>
                  <a:defRPr/>
                </a:pPr>
                <a:r>
                  <a:rPr lang="en-GB" sz="1200" b="1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Y</a:t>
                </a:r>
              </a:p>
            </p:txBody>
          </p:sp>
          <p:sp>
            <p:nvSpPr>
              <p:cNvPr id="13324" name="AutoShape 21"/>
              <p:cNvSpPr>
                <a:spLocks noChangeArrowheads="1"/>
              </p:cNvSpPr>
              <p:nvPr/>
            </p:nvSpPr>
            <p:spPr bwMode="auto">
              <a:xfrm>
                <a:off x="3236358" y="1628800"/>
                <a:ext cx="1290637" cy="1572458"/>
              </a:xfrm>
              <a:prstGeom prst="flowChartAlternateProcess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en-GB" altLang="en-US" sz="1100" dirty="0">
                    <a:latin typeface="Arial" panose="020B0604020202020204" pitchFamily="34" charset="0"/>
                    <a:cs typeface="Arial" panose="020B0604020202020204" pitchFamily="34" charset="0"/>
                  </a:rPr>
                  <a:t>Can you </a:t>
                </a:r>
                <a:r>
                  <a:rPr lang="en-GB" altLang="en-US" sz="1100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prove*</a:t>
                </a:r>
                <a:r>
                  <a:rPr lang="en-GB" altLang="en-US" sz="1100" dirty="0">
                    <a:latin typeface="Arial" panose="020B0604020202020204" pitchFamily="34" charset="0"/>
                    <a:cs typeface="Arial" panose="020B0604020202020204" pitchFamily="34" charset="0"/>
                  </a:rPr>
                  <a:t> that as a result of these mitigation measures there is no negative impact of pollution?</a:t>
                </a:r>
              </a:p>
            </p:txBody>
          </p:sp>
          <p:sp>
            <p:nvSpPr>
              <p:cNvPr id="13325" name="AutoShape 24"/>
              <p:cNvSpPr>
                <a:spLocks noChangeArrowheads="1"/>
              </p:cNvSpPr>
              <p:nvPr/>
            </p:nvSpPr>
            <p:spPr bwMode="auto">
              <a:xfrm>
                <a:off x="3308195" y="3429000"/>
                <a:ext cx="993775" cy="851297"/>
              </a:xfrm>
              <a:prstGeom prst="flowChartAlternateProcess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en-GB" altLang="en-US" sz="1100" dirty="0">
                    <a:latin typeface="Arial" panose="020B0604020202020204" pitchFamily="34" charset="0"/>
                    <a:cs typeface="Arial" panose="020B0604020202020204" pitchFamily="34" charset="0"/>
                  </a:rPr>
                  <a:t>Is your pollution /effluent monitored?</a:t>
                </a:r>
              </a:p>
            </p:txBody>
          </p:sp>
          <p:cxnSp>
            <p:nvCxnSpPr>
              <p:cNvPr id="13327" name="AutoShape 31"/>
              <p:cNvCxnSpPr>
                <a:cxnSpLocks noChangeShapeType="1"/>
                <a:stCxn id="13315" idx="3"/>
                <a:endCxn id="13321" idx="1"/>
              </p:cNvCxnSpPr>
              <p:nvPr/>
            </p:nvCxnSpPr>
            <p:spPr bwMode="auto">
              <a:xfrm>
                <a:off x="1646675" y="2900807"/>
                <a:ext cx="285970" cy="670141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328" name="AutoShape 32"/>
              <p:cNvCxnSpPr>
                <a:cxnSpLocks noChangeShapeType="1"/>
                <a:stCxn id="13321" idx="3"/>
                <a:endCxn id="13324" idx="1"/>
              </p:cNvCxnSpPr>
              <p:nvPr/>
            </p:nvCxnSpPr>
            <p:spPr bwMode="auto">
              <a:xfrm flipV="1">
                <a:off x="2951820" y="2415029"/>
                <a:ext cx="284538" cy="1155919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329" name="AutoShape 33"/>
              <p:cNvCxnSpPr>
                <a:cxnSpLocks noChangeShapeType="1"/>
                <a:stCxn id="13315" idx="3"/>
                <a:endCxn id="13322" idx="1"/>
              </p:cNvCxnSpPr>
              <p:nvPr/>
            </p:nvCxnSpPr>
            <p:spPr bwMode="auto">
              <a:xfrm flipV="1">
                <a:off x="1646675" y="2420672"/>
                <a:ext cx="289145" cy="480135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330" name="AutoShape 34"/>
              <p:cNvCxnSpPr>
                <a:cxnSpLocks noChangeShapeType="1"/>
                <a:stCxn id="13321" idx="3"/>
                <a:endCxn id="13325" idx="1"/>
              </p:cNvCxnSpPr>
              <p:nvPr/>
            </p:nvCxnSpPr>
            <p:spPr bwMode="auto">
              <a:xfrm>
                <a:off x="2951820" y="3570948"/>
                <a:ext cx="356375" cy="283701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331" name="AutoShape 37"/>
              <p:cNvCxnSpPr>
                <a:cxnSpLocks noChangeShapeType="1"/>
                <a:stCxn id="13324" idx="3"/>
                <a:endCxn id="13339" idx="1"/>
              </p:cNvCxnSpPr>
              <p:nvPr/>
            </p:nvCxnSpPr>
            <p:spPr bwMode="auto">
              <a:xfrm>
                <a:off x="4526995" y="2415029"/>
                <a:ext cx="360040" cy="61679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332" name="AutoShape 38"/>
              <p:cNvCxnSpPr>
                <a:cxnSpLocks noChangeShapeType="1"/>
                <a:stCxn id="13324" idx="3"/>
                <a:endCxn id="13326" idx="1"/>
              </p:cNvCxnSpPr>
              <p:nvPr/>
            </p:nvCxnSpPr>
            <p:spPr bwMode="auto">
              <a:xfrm flipV="1">
                <a:off x="4526995" y="1827039"/>
                <a:ext cx="420287" cy="58799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70696" name="Text Box 40"/>
              <p:cNvSpPr txBox="1">
                <a:spLocks noChangeArrowheads="1"/>
              </p:cNvSpPr>
              <p:nvPr/>
            </p:nvSpPr>
            <p:spPr bwMode="auto">
              <a:xfrm>
                <a:off x="4391658" y="3201258"/>
                <a:ext cx="360362" cy="2746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1" hangingPunct="1">
                  <a:spcBef>
                    <a:spcPct val="50000"/>
                  </a:spcBef>
                  <a:defRPr/>
                </a:pPr>
                <a:r>
                  <a:rPr lang="en-GB" sz="1200" b="1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Y</a:t>
                </a:r>
              </a:p>
            </p:txBody>
          </p:sp>
          <p:cxnSp>
            <p:nvCxnSpPr>
              <p:cNvPr id="13335" name="AutoShape 45"/>
              <p:cNvCxnSpPr>
                <a:cxnSpLocks noChangeShapeType="1"/>
                <a:stCxn id="13325" idx="3"/>
                <a:endCxn id="13334" idx="1"/>
              </p:cNvCxnSpPr>
              <p:nvPr/>
            </p:nvCxnSpPr>
            <p:spPr bwMode="auto">
              <a:xfrm>
                <a:off x="4301970" y="3854649"/>
                <a:ext cx="645312" cy="40266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336" name="AutoShape 47"/>
              <p:cNvCxnSpPr>
                <a:cxnSpLocks noChangeShapeType="1"/>
                <a:stCxn id="13325" idx="3"/>
                <a:endCxn id="13339" idx="1"/>
              </p:cNvCxnSpPr>
              <p:nvPr/>
            </p:nvCxnSpPr>
            <p:spPr bwMode="auto">
              <a:xfrm flipV="1">
                <a:off x="4301970" y="3031827"/>
                <a:ext cx="585065" cy="82282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70704" name="Text Box 48"/>
              <p:cNvSpPr txBox="1">
                <a:spLocks noChangeArrowheads="1"/>
              </p:cNvSpPr>
              <p:nvPr/>
            </p:nvSpPr>
            <p:spPr bwMode="auto">
              <a:xfrm>
                <a:off x="4391658" y="4054462"/>
                <a:ext cx="360362" cy="2746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1" hangingPunct="1">
                  <a:spcBef>
                    <a:spcPct val="50000"/>
                  </a:spcBef>
                  <a:defRPr/>
                </a:pPr>
                <a:r>
                  <a:rPr lang="en-GB" sz="1200" b="1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N</a:t>
                </a:r>
              </a:p>
            </p:txBody>
          </p:sp>
          <p:grpSp>
            <p:nvGrpSpPr>
              <p:cNvPr id="3" name="Group 117"/>
              <p:cNvGrpSpPr/>
              <p:nvPr/>
            </p:nvGrpSpPr>
            <p:grpSpPr>
              <a:xfrm>
                <a:off x="4887035" y="1673805"/>
                <a:ext cx="1274285" cy="2736737"/>
                <a:chOff x="4962900" y="1673805"/>
                <a:chExt cx="1274285" cy="2736737"/>
              </a:xfrm>
            </p:grpSpPr>
            <p:sp>
              <p:nvSpPr>
                <p:cNvPr id="13326" name="AutoShape 26"/>
                <p:cNvSpPr>
                  <a:spLocks noChangeArrowheads="1"/>
                </p:cNvSpPr>
                <p:nvPr/>
              </p:nvSpPr>
              <p:spPr bwMode="auto">
                <a:xfrm>
                  <a:off x="5023147" y="1673805"/>
                  <a:ext cx="989013" cy="306467"/>
                </a:xfrm>
                <a:prstGeom prst="flowChartAlternateProcess">
                  <a:avLst/>
                </a:prstGeom>
                <a:solidFill>
                  <a:srgbClr val="92D05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/>
                  <a:r>
                    <a:rPr lang="en-GB" altLang="en-US" sz="1200" b="1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20</a:t>
                  </a:r>
                </a:p>
              </p:txBody>
            </p:sp>
            <p:sp>
              <p:nvSpPr>
                <p:cNvPr id="13334" name="AutoShape 43"/>
                <p:cNvSpPr>
                  <a:spLocks noChangeArrowheads="1"/>
                </p:cNvSpPr>
                <p:nvPr/>
              </p:nvSpPr>
              <p:spPr bwMode="auto">
                <a:xfrm>
                  <a:off x="5023147" y="4104075"/>
                  <a:ext cx="1019175" cy="306467"/>
                </a:xfrm>
                <a:prstGeom prst="flowChartAlternateProcess">
                  <a:avLst/>
                </a:prstGeom>
                <a:solidFill>
                  <a:srgbClr val="FF3B3B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/>
                  <a:r>
                    <a:rPr lang="en-GB" altLang="en-US" sz="1200" b="1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0</a:t>
                  </a:r>
                </a:p>
              </p:txBody>
            </p:sp>
            <p:sp>
              <p:nvSpPr>
                <p:cNvPr id="13339" name="AutoShape 46"/>
                <p:cNvSpPr>
                  <a:spLocks noChangeArrowheads="1"/>
                </p:cNvSpPr>
                <p:nvPr/>
              </p:nvSpPr>
              <p:spPr bwMode="auto">
                <a:xfrm>
                  <a:off x="4962900" y="2078850"/>
                  <a:ext cx="1274285" cy="1905953"/>
                </a:xfrm>
                <a:prstGeom prst="flowChartAlternateProcess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/>
                  <a:r>
                    <a:rPr lang="en-GB" altLang="en-US" sz="11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How many enforcement actions brought by the relevant authorities for pollution events have you had in the last 12 months?</a:t>
                  </a:r>
                </a:p>
              </p:txBody>
            </p:sp>
          </p:grpSp>
          <p:cxnSp>
            <p:nvCxnSpPr>
              <p:cNvPr id="13347" name="Straight Arrow Connector 8"/>
              <p:cNvCxnSpPr>
                <a:cxnSpLocks noChangeShapeType="1"/>
                <a:stCxn id="13339" idx="3"/>
                <a:endCxn id="13343" idx="1"/>
              </p:cNvCxnSpPr>
              <p:nvPr/>
            </p:nvCxnSpPr>
            <p:spPr bwMode="auto">
              <a:xfrm flipV="1">
                <a:off x="6161320" y="1819870"/>
                <a:ext cx="255227" cy="1211957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348" name="Straight Arrow Connector 10"/>
              <p:cNvCxnSpPr>
                <a:cxnSpLocks noChangeShapeType="1"/>
                <a:stCxn id="13339" idx="3"/>
                <a:endCxn id="13344" idx="1"/>
              </p:cNvCxnSpPr>
              <p:nvPr/>
            </p:nvCxnSpPr>
            <p:spPr bwMode="auto">
              <a:xfrm flipV="1">
                <a:off x="6161320" y="2171403"/>
                <a:ext cx="255227" cy="860424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349" name="Straight Arrow Connector 12"/>
              <p:cNvCxnSpPr>
                <a:cxnSpLocks noChangeShapeType="1"/>
                <a:stCxn id="13339" idx="3"/>
                <a:endCxn id="13345" idx="1"/>
              </p:cNvCxnSpPr>
              <p:nvPr/>
            </p:nvCxnSpPr>
            <p:spPr bwMode="auto">
              <a:xfrm flipV="1">
                <a:off x="6161320" y="2531403"/>
                <a:ext cx="255227" cy="500424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3341" name="AutoShape 26"/>
              <p:cNvSpPr>
                <a:spLocks noChangeArrowheads="1"/>
              </p:cNvSpPr>
              <p:nvPr/>
            </p:nvSpPr>
            <p:spPr bwMode="auto">
              <a:xfrm>
                <a:off x="7733450" y="2018215"/>
                <a:ext cx="989012" cy="306467"/>
              </a:xfrm>
              <a:prstGeom prst="flowChartAlternateProcess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en-GB" altLang="en-US" sz="1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8</a:t>
                </a:r>
              </a:p>
            </p:txBody>
          </p:sp>
          <p:sp>
            <p:nvSpPr>
              <p:cNvPr id="13342" name="AutoShape 26"/>
              <p:cNvSpPr>
                <a:spLocks noChangeArrowheads="1"/>
              </p:cNvSpPr>
              <p:nvPr/>
            </p:nvSpPr>
            <p:spPr bwMode="auto">
              <a:xfrm>
                <a:off x="7733450" y="1670916"/>
                <a:ext cx="989012" cy="306467"/>
              </a:xfrm>
              <a:prstGeom prst="flowChartAlternateProcess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en-GB" altLang="en-US" sz="1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12</a:t>
                </a:r>
              </a:p>
            </p:txBody>
          </p:sp>
          <p:sp>
            <p:nvSpPr>
              <p:cNvPr id="13343" name="AutoShape 26"/>
              <p:cNvSpPr>
                <a:spLocks noChangeArrowheads="1"/>
              </p:cNvSpPr>
              <p:nvPr/>
            </p:nvSpPr>
            <p:spPr bwMode="auto">
              <a:xfrm>
                <a:off x="6416547" y="1675149"/>
                <a:ext cx="989012" cy="289441"/>
              </a:xfrm>
              <a:prstGeom prst="flowChartAlternateProcess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en-GB" altLang="en-US" sz="1100" dirty="0">
                    <a:latin typeface="Arial" panose="020B0604020202020204" pitchFamily="34" charset="0"/>
                    <a:cs typeface="Arial" panose="020B0604020202020204" pitchFamily="34" charset="0"/>
                  </a:rPr>
                  <a:t>0</a:t>
                </a:r>
              </a:p>
            </p:txBody>
          </p:sp>
          <p:sp>
            <p:nvSpPr>
              <p:cNvPr id="13344" name="AutoShape 26"/>
              <p:cNvSpPr>
                <a:spLocks noChangeArrowheads="1"/>
              </p:cNvSpPr>
              <p:nvPr/>
            </p:nvSpPr>
            <p:spPr bwMode="auto">
              <a:xfrm>
                <a:off x="6416547" y="2026682"/>
                <a:ext cx="989013" cy="289441"/>
              </a:xfrm>
              <a:prstGeom prst="flowChartAlternateProcess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en-GB" altLang="en-US" sz="1100" dirty="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</a:p>
            </p:txBody>
          </p:sp>
          <p:sp>
            <p:nvSpPr>
              <p:cNvPr id="13345" name="AutoShape 26"/>
              <p:cNvSpPr>
                <a:spLocks noChangeArrowheads="1"/>
              </p:cNvSpPr>
              <p:nvPr/>
            </p:nvSpPr>
            <p:spPr bwMode="auto">
              <a:xfrm>
                <a:off x="6416547" y="2386682"/>
                <a:ext cx="989013" cy="289441"/>
              </a:xfrm>
              <a:prstGeom prst="flowChartAlternateProcess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/>
                <a:r>
                  <a:rPr lang="en-GB" altLang="en-US" sz="1100" dirty="0">
                    <a:latin typeface="Arial" panose="020B0604020202020204" pitchFamily="34" charset="0"/>
                    <a:cs typeface="Arial" panose="020B0604020202020204" pitchFamily="34" charset="0"/>
                  </a:rPr>
                  <a:t>&gt;1</a:t>
                </a:r>
              </a:p>
            </p:txBody>
          </p:sp>
          <p:cxnSp>
            <p:nvCxnSpPr>
              <p:cNvPr id="13351" name="Straight Arrow Connector 16"/>
              <p:cNvCxnSpPr>
                <a:cxnSpLocks noChangeShapeType="1"/>
                <a:stCxn id="13343" idx="3"/>
                <a:endCxn id="13342" idx="1"/>
              </p:cNvCxnSpPr>
              <p:nvPr/>
            </p:nvCxnSpPr>
            <p:spPr bwMode="auto">
              <a:xfrm>
                <a:off x="7405559" y="1819870"/>
                <a:ext cx="327891" cy="428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352" name="Straight Arrow Connector 18"/>
              <p:cNvCxnSpPr>
                <a:cxnSpLocks noChangeShapeType="1"/>
                <a:stCxn id="13344" idx="3"/>
                <a:endCxn id="13341" idx="1"/>
              </p:cNvCxnSpPr>
              <p:nvPr/>
            </p:nvCxnSpPr>
            <p:spPr bwMode="auto">
              <a:xfrm>
                <a:off x="7405560" y="2171403"/>
                <a:ext cx="327890" cy="46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grpSp>
            <p:nvGrpSpPr>
              <p:cNvPr id="4" name="Group 53"/>
              <p:cNvGrpSpPr/>
              <p:nvPr/>
            </p:nvGrpSpPr>
            <p:grpSpPr>
              <a:xfrm>
                <a:off x="6237185" y="2912293"/>
                <a:ext cx="2671647" cy="1740843"/>
                <a:chOff x="6237185" y="3308337"/>
                <a:chExt cx="2671647" cy="1740843"/>
              </a:xfrm>
            </p:grpSpPr>
            <p:sp>
              <p:nvSpPr>
                <p:cNvPr id="13354" name="AutoShape 3"/>
                <p:cNvSpPr>
                  <a:spLocks noChangeArrowheads="1"/>
                </p:cNvSpPr>
                <p:nvPr/>
              </p:nvSpPr>
              <p:spPr bwMode="auto">
                <a:xfrm>
                  <a:off x="7913876" y="4277072"/>
                  <a:ext cx="993775" cy="306467"/>
                </a:xfrm>
                <a:prstGeom prst="flowChartAlternateProcess">
                  <a:avLst/>
                </a:prstGeom>
                <a:solidFill>
                  <a:srgbClr val="FF3B3B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/>
                  <a:r>
                    <a:rPr lang="en-GB" altLang="en-US" sz="1200" b="1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0</a:t>
                  </a:r>
                </a:p>
              </p:txBody>
            </p:sp>
            <p:sp>
              <p:nvSpPr>
                <p:cNvPr id="13355" name="AutoShape 4"/>
                <p:cNvSpPr>
                  <a:spLocks noChangeArrowheads="1"/>
                </p:cNvSpPr>
                <p:nvPr/>
              </p:nvSpPr>
              <p:spPr bwMode="auto">
                <a:xfrm>
                  <a:off x="7913470" y="3915459"/>
                  <a:ext cx="995362" cy="306467"/>
                </a:xfrm>
                <a:prstGeom prst="flowChartAlternateProcess">
                  <a:avLst/>
                </a:prstGeom>
                <a:solidFill>
                  <a:srgbClr val="FF3B3B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/>
                  <a:r>
                    <a:rPr lang="en-GB" altLang="en-US" sz="1200" b="1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4</a:t>
                  </a:r>
                </a:p>
              </p:txBody>
            </p:sp>
            <p:sp>
              <p:nvSpPr>
                <p:cNvPr id="79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7561880" y="3909024"/>
                  <a:ext cx="360362" cy="27463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 eaLnBrk="1" hangingPunct="1">
                    <a:spcBef>
                      <a:spcPct val="50000"/>
                    </a:spcBef>
                    <a:defRPr/>
                  </a:pPr>
                  <a:r>
                    <a:rPr lang="en-GB" sz="1200" b="1" dirty="0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Arial" panose="020B0604020202020204" pitchFamily="34" charset="0"/>
                      <a:cs typeface="Arial" panose="020B0604020202020204" pitchFamily="34" charset="0"/>
                    </a:rPr>
                    <a:t>Y</a:t>
                  </a:r>
                </a:p>
              </p:txBody>
            </p:sp>
            <p:sp>
              <p:nvSpPr>
                <p:cNvPr id="80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7559108" y="4385274"/>
                  <a:ext cx="360363" cy="27463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 eaLnBrk="1" hangingPunct="1">
                    <a:spcBef>
                      <a:spcPct val="50000"/>
                    </a:spcBef>
                    <a:defRPr/>
                  </a:pPr>
                  <a:r>
                    <a:rPr lang="en-GB" sz="1200" b="1" dirty="0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Arial" panose="020B0604020202020204" pitchFamily="34" charset="0"/>
                      <a:cs typeface="Arial" panose="020B0604020202020204" pitchFamily="34" charset="0"/>
                    </a:rPr>
                    <a:t>N</a:t>
                  </a:r>
                </a:p>
              </p:txBody>
            </p:sp>
            <p:sp>
              <p:nvSpPr>
                <p:cNvPr id="13358" name="AutoShape 50"/>
                <p:cNvSpPr>
                  <a:spLocks noChangeArrowheads="1"/>
                </p:cNvSpPr>
                <p:nvPr/>
              </p:nvSpPr>
              <p:spPr bwMode="auto">
                <a:xfrm>
                  <a:off x="6237185" y="3308337"/>
                  <a:ext cx="1354857" cy="1740843"/>
                </a:xfrm>
                <a:prstGeom prst="flowChartAlternateProcess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/>
                  <a:r>
                    <a:rPr lang="en-GB" altLang="en-US" sz="11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Have you come to a legally binding mitigation agreement with the relevant authorities in relation to these issues?</a:t>
                  </a:r>
                </a:p>
              </p:txBody>
            </p:sp>
            <p:cxnSp>
              <p:nvCxnSpPr>
                <p:cNvPr id="13359" name="AutoShape 55"/>
                <p:cNvCxnSpPr>
                  <a:cxnSpLocks noChangeShapeType="1"/>
                  <a:stCxn id="13358" idx="3"/>
                  <a:endCxn id="13355" idx="1"/>
                </p:cNvCxnSpPr>
                <p:nvPr/>
              </p:nvCxnSpPr>
              <p:spPr bwMode="auto">
                <a:xfrm flipV="1">
                  <a:off x="7592042" y="4068693"/>
                  <a:ext cx="321428" cy="11006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3360" name="AutoShape 56"/>
                <p:cNvCxnSpPr>
                  <a:cxnSpLocks noChangeShapeType="1"/>
                  <a:stCxn id="13358" idx="3"/>
                  <a:endCxn id="13354" idx="1"/>
                </p:cNvCxnSpPr>
                <p:nvPr/>
              </p:nvCxnSpPr>
              <p:spPr bwMode="auto">
                <a:xfrm>
                  <a:off x="7592042" y="4178759"/>
                  <a:ext cx="321834" cy="251547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  <p:cxnSp>
            <p:nvCxnSpPr>
              <p:cNvPr id="116" name="Straight Arrow Connector 115"/>
              <p:cNvCxnSpPr>
                <a:stCxn id="13345" idx="2"/>
                <a:endCxn id="13358" idx="0"/>
              </p:cNvCxnSpPr>
              <p:nvPr/>
            </p:nvCxnSpPr>
            <p:spPr>
              <a:xfrm>
                <a:off x="6911054" y="2676123"/>
                <a:ext cx="3560" cy="23617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</p:cxnSp>
        </p:grpSp>
        <p:sp>
          <p:nvSpPr>
            <p:cNvPr id="48" name="TextBox 47"/>
            <p:cNvSpPr txBox="1"/>
            <p:nvPr/>
          </p:nvSpPr>
          <p:spPr>
            <a:xfrm>
              <a:off x="129968" y="4273623"/>
              <a:ext cx="4261690" cy="9387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100" dirty="0">
                  <a:latin typeface="Arial" panose="020B0604020202020204" pitchFamily="34" charset="0"/>
                  <a:cs typeface="Arial" panose="020B0604020202020204" pitchFamily="34" charset="0"/>
                </a:rPr>
                <a:t>*</a:t>
              </a:r>
              <a:r>
                <a:rPr lang="en-GB" sz="1100" u="sng" dirty="0">
                  <a:latin typeface="Arial" panose="020B0604020202020204" pitchFamily="34" charset="0"/>
                  <a:cs typeface="Arial" panose="020B0604020202020204" pitchFamily="34" charset="0"/>
                </a:rPr>
                <a:t>Prove</a:t>
              </a:r>
              <a:r>
                <a:rPr lang="en-GB" sz="1100" dirty="0">
                  <a:latin typeface="Arial" panose="020B0604020202020204" pitchFamily="34" charset="0"/>
                  <a:cs typeface="Arial" panose="020B0604020202020204" pitchFamily="34" charset="0"/>
                </a:rPr>
                <a:t> to the satisfaction of the auditor that the documentary evidence is acceptable, with reference to the technical committee if necessary</a:t>
              </a:r>
            </a:p>
            <a:p>
              <a:r>
                <a:rPr lang="en-GB" sz="1100" dirty="0">
                  <a:latin typeface="Arial" panose="020B0604020202020204" pitchFamily="34" charset="0"/>
                  <a:cs typeface="Arial" panose="020B0604020202020204" pitchFamily="34" charset="0"/>
                </a:rPr>
                <a:t>** </a:t>
              </a:r>
              <a:r>
                <a:rPr lang="en-GB" sz="1100" u="sng" dirty="0">
                  <a:latin typeface="Arial" panose="020B0604020202020204" pitchFamily="34" charset="0"/>
                  <a:cs typeface="Arial" panose="020B0604020202020204" pitchFamily="34" charset="0"/>
                </a:rPr>
                <a:t>Potential</a:t>
              </a:r>
              <a:r>
                <a:rPr lang="en-GB" sz="1100" dirty="0">
                  <a:latin typeface="Arial" panose="020B0604020202020204" pitchFamily="34" charset="0"/>
                  <a:cs typeface="Arial" panose="020B0604020202020204" pitchFamily="34" charset="0"/>
                </a:rPr>
                <a:t> to pollute is a theoretical possibility without mitigation measures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621935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Renewability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E949FD1-FB71-43CB-8EC3-26E0991D1B58}"/>
              </a:ext>
            </a:extLst>
          </p:cNvPr>
          <p:cNvGrpSpPr/>
          <p:nvPr/>
        </p:nvGrpSpPr>
        <p:grpSpPr>
          <a:xfrm>
            <a:off x="1480817" y="2225913"/>
            <a:ext cx="5859634" cy="1701105"/>
            <a:chOff x="1480817" y="2225913"/>
            <a:chExt cx="5859634" cy="1701105"/>
          </a:xfrm>
        </p:grpSpPr>
        <p:sp>
          <p:nvSpPr>
            <p:cNvPr id="4" name="AutoShape 26"/>
            <p:cNvSpPr>
              <a:spLocks noChangeArrowheads="1"/>
            </p:cNvSpPr>
            <p:nvPr/>
          </p:nvSpPr>
          <p:spPr bwMode="auto">
            <a:xfrm>
              <a:off x="6260451" y="2717488"/>
              <a:ext cx="1080000" cy="306467"/>
            </a:xfrm>
            <a:prstGeom prst="flowChartAlternateProcess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3000" b="1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800" b="1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600" b="1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400" b="1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GB" sz="1200" dirty="0">
                  <a:solidFill>
                    <a:schemeClr val="tx1"/>
                  </a:solidFill>
                  <a:cs typeface="Arial" panose="020B0604020202020204" pitchFamily="34" charset="0"/>
                </a:rPr>
                <a:t>17</a:t>
              </a:r>
            </a:p>
          </p:txBody>
        </p:sp>
        <p:sp>
          <p:nvSpPr>
            <p:cNvPr id="8" name="AutoShape 24"/>
            <p:cNvSpPr>
              <a:spLocks noChangeArrowheads="1"/>
            </p:cNvSpPr>
            <p:nvPr/>
          </p:nvSpPr>
          <p:spPr bwMode="auto">
            <a:xfrm>
              <a:off x="3068921" y="2556633"/>
              <a:ext cx="1080000" cy="851297"/>
            </a:xfrm>
            <a:prstGeom prst="flowChartAlternateProcess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3000" b="1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800" b="1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600" b="1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400" b="1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GB" sz="1100" b="0" dirty="0">
                  <a:solidFill>
                    <a:schemeClr val="tx1"/>
                  </a:solidFill>
                  <a:cs typeface="Arial" panose="020B0604020202020204" pitchFamily="34" charset="0"/>
                </a:rPr>
                <a:t>Renewable at the same site within 50 years?</a:t>
              </a:r>
            </a:p>
          </p:txBody>
        </p:sp>
        <p:sp>
          <p:nvSpPr>
            <p:cNvPr id="10" name="AutoShape 24"/>
            <p:cNvSpPr>
              <a:spLocks noChangeArrowheads="1"/>
            </p:cNvSpPr>
            <p:nvPr/>
          </p:nvSpPr>
          <p:spPr bwMode="auto">
            <a:xfrm>
              <a:off x="1480817" y="2984743"/>
              <a:ext cx="1080000" cy="851297"/>
            </a:xfrm>
            <a:prstGeom prst="flowChartAlternateProcess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3000" b="1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800" b="1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600" b="1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400" b="1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GB" sz="1100" b="0" dirty="0">
                  <a:solidFill>
                    <a:schemeClr val="tx1"/>
                  </a:solidFill>
                  <a:cs typeface="Arial" panose="020B0604020202020204" pitchFamily="34" charset="0"/>
                </a:rPr>
                <a:t>Renewable at the same site within 100 years?</a:t>
              </a:r>
            </a:p>
          </p:txBody>
        </p:sp>
        <p:sp>
          <p:nvSpPr>
            <p:cNvPr id="11" name="AutoShape 24"/>
            <p:cNvSpPr>
              <a:spLocks noChangeArrowheads="1"/>
            </p:cNvSpPr>
            <p:nvPr/>
          </p:nvSpPr>
          <p:spPr bwMode="auto">
            <a:xfrm>
              <a:off x="4685176" y="2225913"/>
              <a:ext cx="1080000" cy="851297"/>
            </a:xfrm>
            <a:prstGeom prst="flowChartAlternateProcess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3000" b="1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800" b="1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600" b="1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400" b="1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GB" sz="1100" b="0" dirty="0">
                  <a:solidFill>
                    <a:schemeClr val="tx1"/>
                  </a:solidFill>
                  <a:cs typeface="Arial" panose="020B0604020202020204" pitchFamily="34" charset="0"/>
                </a:rPr>
                <a:t>Renewable at the same site within 5 years?</a:t>
              </a:r>
            </a:p>
          </p:txBody>
        </p:sp>
        <p:sp>
          <p:nvSpPr>
            <p:cNvPr id="12" name="AutoShape 18"/>
            <p:cNvSpPr>
              <a:spLocks noChangeArrowheads="1"/>
            </p:cNvSpPr>
            <p:nvPr/>
          </p:nvSpPr>
          <p:spPr bwMode="auto">
            <a:xfrm>
              <a:off x="4681538" y="3167538"/>
              <a:ext cx="1080000" cy="306467"/>
            </a:xfrm>
            <a:prstGeom prst="flowChartAlternateProcess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3000" b="1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800" b="1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600" b="1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400" b="1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GB" sz="1200" dirty="0">
                  <a:solidFill>
                    <a:schemeClr val="tx1"/>
                  </a:solidFill>
                  <a:cs typeface="Arial" panose="020B0604020202020204" pitchFamily="34" charset="0"/>
                </a:rPr>
                <a:t>15</a:t>
              </a:r>
            </a:p>
          </p:txBody>
        </p:sp>
        <p:sp>
          <p:nvSpPr>
            <p:cNvPr id="13" name="AutoShape 26"/>
            <p:cNvSpPr>
              <a:spLocks noChangeArrowheads="1"/>
            </p:cNvSpPr>
            <p:nvPr/>
          </p:nvSpPr>
          <p:spPr bwMode="auto">
            <a:xfrm>
              <a:off x="6260451" y="2317948"/>
              <a:ext cx="1080000" cy="306467"/>
            </a:xfrm>
            <a:prstGeom prst="flowChartAlternateProcess">
              <a:avLst/>
            </a:prstGeom>
            <a:solidFill>
              <a:srgbClr val="92D050">
                <a:alpha val="97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3000" b="1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800" b="1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600" b="1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400" b="1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GB" sz="1200" dirty="0">
                  <a:solidFill>
                    <a:schemeClr val="tx1"/>
                  </a:solidFill>
                  <a:cs typeface="Arial" panose="020B0604020202020204" pitchFamily="34" charset="0"/>
                </a:rPr>
                <a:t>20</a:t>
              </a:r>
            </a:p>
          </p:txBody>
        </p:sp>
        <p:cxnSp>
          <p:nvCxnSpPr>
            <p:cNvPr id="3" name="Straight Arrow Connector 2"/>
            <p:cNvCxnSpPr>
              <a:stCxn id="10" idx="3"/>
              <a:endCxn id="8" idx="1"/>
            </p:cNvCxnSpPr>
            <p:nvPr/>
          </p:nvCxnSpPr>
          <p:spPr bwMode="auto">
            <a:xfrm flipV="1">
              <a:off x="2560817" y="2982282"/>
              <a:ext cx="508104" cy="42811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" name="Straight Arrow Connector 14"/>
            <p:cNvCxnSpPr>
              <a:stCxn id="10" idx="3"/>
              <a:endCxn id="6" idx="1"/>
            </p:cNvCxnSpPr>
            <p:nvPr/>
          </p:nvCxnSpPr>
          <p:spPr bwMode="auto">
            <a:xfrm>
              <a:off x="2560817" y="3410392"/>
              <a:ext cx="508104" cy="363393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" name="Straight Arrow Connector 16"/>
            <p:cNvCxnSpPr>
              <a:stCxn id="8" idx="3"/>
              <a:endCxn id="11" idx="1"/>
            </p:cNvCxnSpPr>
            <p:nvPr/>
          </p:nvCxnSpPr>
          <p:spPr bwMode="auto">
            <a:xfrm flipV="1">
              <a:off x="4148921" y="2651562"/>
              <a:ext cx="536255" cy="33072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" name="Straight Arrow Connector 18"/>
            <p:cNvCxnSpPr>
              <a:stCxn id="8" idx="3"/>
              <a:endCxn id="12" idx="1"/>
            </p:cNvCxnSpPr>
            <p:nvPr/>
          </p:nvCxnSpPr>
          <p:spPr bwMode="auto">
            <a:xfrm>
              <a:off x="4148921" y="2982282"/>
              <a:ext cx="532617" cy="33849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" name="Straight Arrow Connector 20"/>
            <p:cNvCxnSpPr>
              <a:stCxn id="11" idx="3"/>
              <a:endCxn id="13" idx="1"/>
            </p:cNvCxnSpPr>
            <p:nvPr/>
          </p:nvCxnSpPr>
          <p:spPr bwMode="auto">
            <a:xfrm flipV="1">
              <a:off x="5765176" y="2471182"/>
              <a:ext cx="495275" cy="18038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" name="Straight Arrow Connector 22"/>
            <p:cNvCxnSpPr>
              <a:stCxn id="11" idx="3"/>
              <a:endCxn id="4" idx="1"/>
            </p:cNvCxnSpPr>
            <p:nvPr/>
          </p:nvCxnSpPr>
          <p:spPr bwMode="auto">
            <a:xfrm>
              <a:off x="5765176" y="2651562"/>
              <a:ext cx="495275" cy="21916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9" name="Text Box 75"/>
            <p:cNvSpPr txBox="1">
              <a:spLocks noChangeArrowheads="1"/>
            </p:cNvSpPr>
            <p:nvPr/>
          </p:nvSpPr>
          <p:spPr bwMode="auto">
            <a:xfrm>
              <a:off x="5733429" y="2288574"/>
              <a:ext cx="360362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GB" sz="12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</a:p>
          </p:txBody>
        </p:sp>
        <p:sp>
          <p:nvSpPr>
            <p:cNvPr id="60" name="Text Box 75"/>
            <p:cNvSpPr txBox="1">
              <a:spLocks noChangeArrowheads="1"/>
            </p:cNvSpPr>
            <p:nvPr/>
          </p:nvSpPr>
          <p:spPr bwMode="auto">
            <a:xfrm>
              <a:off x="4166633" y="2543179"/>
              <a:ext cx="360362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GB" sz="12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</a:p>
          </p:txBody>
        </p:sp>
        <p:sp>
          <p:nvSpPr>
            <p:cNvPr id="62" name="Text Box 75"/>
            <p:cNvSpPr txBox="1">
              <a:spLocks noChangeArrowheads="1"/>
            </p:cNvSpPr>
            <p:nvPr/>
          </p:nvSpPr>
          <p:spPr bwMode="auto">
            <a:xfrm>
              <a:off x="2510322" y="2939891"/>
              <a:ext cx="360362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GB" sz="12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</a:p>
          </p:txBody>
        </p:sp>
        <p:sp>
          <p:nvSpPr>
            <p:cNvPr id="63" name="Text Box 71"/>
            <p:cNvSpPr txBox="1">
              <a:spLocks noChangeArrowheads="1"/>
            </p:cNvSpPr>
            <p:nvPr/>
          </p:nvSpPr>
          <p:spPr bwMode="auto">
            <a:xfrm>
              <a:off x="5733429" y="2743741"/>
              <a:ext cx="360362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GB" sz="12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N</a:t>
              </a:r>
            </a:p>
          </p:txBody>
        </p:sp>
        <p:sp>
          <p:nvSpPr>
            <p:cNvPr id="64" name="Text Box 71"/>
            <p:cNvSpPr txBox="1">
              <a:spLocks noChangeArrowheads="1"/>
            </p:cNvSpPr>
            <p:nvPr/>
          </p:nvSpPr>
          <p:spPr bwMode="auto">
            <a:xfrm>
              <a:off x="2510322" y="3581286"/>
              <a:ext cx="360362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GB" sz="12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N</a:t>
              </a:r>
            </a:p>
          </p:txBody>
        </p:sp>
        <p:sp>
          <p:nvSpPr>
            <p:cNvPr id="65" name="Text Box 71"/>
            <p:cNvSpPr txBox="1">
              <a:spLocks noChangeArrowheads="1"/>
            </p:cNvSpPr>
            <p:nvPr/>
          </p:nvSpPr>
          <p:spPr bwMode="auto">
            <a:xfrm>
              <a:off x="4154893" y="3064352"/>
              <a:ext cx="360362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GB" sz="12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N</a:t>
              </a:r>
            </a:p>
          </p:txBody>
        </p:sp>
        <p:sp>
          <p:nvSpPr>
            <p:cNvPr id="6" name="AutoShape 43"/>
            <p:cNvSpPr>
              <a:spLocks noChangeArrowheads="1"/>
            </p:cNvSpPr>
            <p:nvPr/>
          </p:nvSpPr>
          <p:spPr bwMode="auto">
            <a:xfrm>
              <a:off x="3068921" y="3620551"/>
              <a:ext cx="1080000" cy="306467"/>
            </a:xfrm>
            <a:prstGeom prst="flowChartAlternateProcess">
              <a:avLst/>
            </a:prstGeom>
            <a:solidFill>
              <a:srgbClr val="FF3B3B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3000" b="1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800" b="1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600" b="1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400" b="1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GB" sz="1200" dirty="0">
                  <a:solidFill>
                    <a:schemeClr val="tx1"/>
                  </a:solidFill>
                  <a:cs typeface="Arial" panose="020B0604020202020204" pitchFamily="34" charset="0"/>
                </a:rPr>
                <a:t>1</a:t>
              </a: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GB" dirty="0"/>
              <a:t>Resource Use Efficiency</a:t>
            </a:r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A43D2AF6-F820-4AB9-94D3-A05FC3510869}"/>
              </a:ext>
            </a:extLst>
          </p:cNvPr>
          <p:cNvGrpSpPr/>
          <p:nvPr/>
        </p:nvGrpSpPr>
        <p:grpSpPr>
          <a:xfrm>
            <a:off x="707031" y="1538790"/>
            <a:ext cx="7510374" cy="4202844"/>
            <a:chOff x="457200" y="1685573"/>
            <a:chExt cx="7510374" cy="4202844"/>
          </a:xfrm>
        </p:grpSpPr>
        <p:sp>
          <p:nvSpPr>
            <p:cNvPr id="52" name="Text Box 5">
              <a:extLst>
                <a:ext uri="{FF2B5EF4-FFF2-40B4-BE49-F238E27FC236}">
                  <a16:creationId xmlns:a16="http://schemas.microsoft.com/office/drawing/2014/main" id="{094F947D-C4AC-4DCB-B1AE-1A6C21FE22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6998" y="3787199"/>
              <a:ext cx="360362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GB" sz="12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</a:p>
          </p:txBody>
        </p:sp>
        <p:sp>
          <p:nvSpPr>
            <p:cNvPr id="53" name="AutoShape 8">
              <a:extLst>
                <a:ext uri="{FF2B5EF4-FFF2-40B4-BE49-F238E27FC236}">
                  <a16:creationId xmlns:a16="http://schemas.microsoft.com/office/drawing/2014/main" id="{E88AC4B2-4B7F-4219-8DCF-D1AB84047C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200" y="3117059"/>
              <a:ext cx="1080000" cy="476726"/>
            </a:xfrm>
            <a:prstGeom prst="flowChartAlternateProcess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3000" b="1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800" b="1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600" b="1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400" b="1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GB" sz="1100" b="0" dirty="0">
                  <a:solidFill>
                    <a:schemeClr val="tx1"/>
                  </a:solidFill>
                  <a:cs typeface="Arial" panose="020B0604020202020204" pitchFamily="34" charset="0"/>
                </a:rPr>
                <a:t>Is it a virgin material? </a:t>
              </a:r>
            </a:p>
          </p:txBody>
        </p:sp>
        <p:cxnSp>
          <p:nvCxnSpPr>
            <p:cNvPr id="54" name="AutoShape 11">
              <a:extLst>
                <a:ext uri="{FF2B5EF4-FFF2-40B4-BE49-F238E27FC236}">
                  <a16:creationId xmlns:a16="http://schemas.microsoft.com/office/drawing/2014/main" id="{3C1F9C76-B7E7-4D90-BE0B-8C5540279933}"/>
                </a:ext>
              </a:extLst>
            </p:cNvPr>
            <p:cNvCxnSpPr>
              <a:cxnSpLocks noChangeShapeType="1"/>
              <a:stCxn id="53" idx="3"/>
              <a:endCxn id="69" idx="1"/>
            </p:cNvCxnSpPr>
            <p:nvPr/>
          </p:nvCxnSpPr>
          <p:spPr bwMode="auto">
            <a:xfrm>
              <a:off x="1537200" y="3355422"/>
              <a:ext cx="358220" cy="168451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5" name="AutoShape 59">
              <a:extLst>
                <a:ext uri="{FF2B5EF4-FFF2-40B4-BE49-F238E27FC236}">
                  <a16:creationId xmlns:a16="http://schemas.microsoft.com/office/drawing/2014/main" id="{DE9FAAA5-0ABD-4A81-A473-ECC29AB46B30}"/>
                </a:ext>
              </a:extLst>
            </p:cNvPr>
            <p:cNvCxnSpPr>
              <a:cxnSpLocks noChangeShapeType="1"/>
              <a:stCxn id="53" idx="3"/>
              <a:endCxn id="58" idx="1"/>
            </p:cNvCxnSpPr>
            <p:nvPr/>
          </p:nvCxnSpPr>
          <p:spPr bwMode="auto">
            <a:xfrm flipV="1">
              <a:off x="1537200" y="2959188"/>
              <a:ext cx="432168" cy="39623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6" name="Text Box 104">
              <a:extLst>
                <a:ext uri="{FF2B5EF4-FFF2-40B4-BE49-F238E27FC236}">
                  <a16:creationId xmlns:a16="http://schemas.microsoft.com/office/drawing/2014/main" id="{0B1C4A6A-89EB-4880-83BB-DCA20E588E3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6998" y="2779087"/>
              <a:ext cx="360362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GB" sz="12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N</a:t>
              </a:r>
            </a:p>
          </p:txBody>
        </p:sp>
        <p:cxnSp>
          <p:nvCxnSpPr>
            <p:cNvPr id="57" name="AutoShape 79">
              <a:extLst>
                <a:ext uri="{FF2B5EF4-FFF2-40B4-BE49-F238E27FC236}">
                  <a16:creationId xmlns:a16="http://schemas.microsoft.com/office/drawing/2014/main" id="{32ED348F-4AE5-4523-8F88-FA0787C36853}"/>
                </a:ext>
              </a:extLst>
            </p:cNvPr>
            <p:cNvCxnSpPr>
              <a:cxnSpLocks noChangeShapeType="1"/>
              <a:stCxn id="58" idx="3"/>
              <a:endCxn id="103" idx="1"/>
            </p:cNvCxnSpPr>
            <p:nvPr/>
          </p:nvCxnSpPr>
          <p:spPr bwMode="auto">
            <a:xfrm flipV="1">
              <a:off x="3049368" y="2204864"/>
              <a:ext cx="360160" cy="75432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8" name="AutoShape 57">
              <a:extLst>
                <a:ext uri="{FF2B5EF4-FFF2-40B4-BE49-F238E27FC236}">
                  <a16:creationId xmlns:a16="http://schemas.microsoft.com/office/drawing/2014/main" id="{9BBAA1D8-3F1C-4E5E-8C87-CDAD7E06BE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9368" y="2533539"/>
              <a:ext cx="1080000" cy="851297"/>
            </a:xfrm>
            <a:prstGeom prst="flowChartAlternateProcess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3000" b="1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800" b="1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600" b="1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400" b="1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GB" sz="1100" b="0" dirty="0">
                  <a:solidFill>
                    <a:schemeClr val="tx1"/>
                  </a:solidFill>
                  <a:cs typeface="Arial" panose="020B0604020202020204" pitchFamily="34" charset="0"/>
                </a:rPr>
                <a:t>Is any in scope waste generated in production?</a:t>
              </a:r>
            </a:p>
          </p:txBody>
        </p:sp>
        <p:cxnSp>
          <p:nvCxnSpPr>
            <p:cNvPr id="59" name="AutoShape 63">
              <a:extLst>
                <a:ext uri="{FF2B5EF4-FFF2-40B4-BE49-F238E27FC236}">
                  <a16:creationId xmlns:a16="http://schemas.microsoft.com/office/drawing/2014/main" id="{48F1FC7B-A004-4A8F-B23C-625240DBA8D7}"/>
                </a:ext>
              </a:extLst>
            </p:cNvPr>
            <p:cNvCxnSpPr>
              <a:cxnSpLocks noChangeShapeType="1"/>
              <a:stCxn id="58" idx="3"/>
              <a:endCxn id="110" idx="1"/>
            </p:cNvCxnSpPr>
            <p:nvPr/>
          </p:nvCxnSpPr>
          <p:spPr bwMode="auto">
            <a:xfrm>
              <a:off x="3049368" y="2959188"/>
              <a:ext cx="360161" cy="69999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0" name="Text Box 70">
              <a:extLst>
                <a:ext uri="{FF2B5EF4-FFF2-40B4-BE49-F238E27FC236}">
                  <a16:creationId xmlns:a16="http://schemas.microsoft.com/office/drawing/2014/main" id="{3B6B7A8E-CD08-4098-B13B-1639B77C72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7158" y="2220099"/>
              <a:ext cx="360362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GB" sz="12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N</a:t>
              </a:r>
            </a:p>
          </p:txBody>
        </p:sp>
        <p:cxnSp>
          <p:nvCxnSpPr>
            <p:cNvPr id="63" name="AutoShape 67">
              <a:extLst>
                <a:ext uri="{FF2B5EF4-FFF2-40B4-BE49-F238E27FC236}">
                  <a16:creationId xmlns:a16="http://schemas.microsoft.com/office/drawing/2014/main" id="{91382118-266A-4CC7-A77D-7BB2C1CEECE8}"/>
                </a:ext>
              </a:extLst>
            </p:cNvPr>
            <p:cNvCxnSpPr>
              <a:cxnSpLocks noChangeShapeType="1"/>
              <a:stCxn id="110" idx="3"/>
              <a:endCxn id="97" idx="1"/>
            </p:cNvCxnSpPr>
            <p:nvPr/>
          </p:nvCxnSpPr>
          <p:spPr bwMode="auto">
            <a:xfrm flipV="1">
              <a:off x="4777681" y="3161281"/>
              <a:ext cx="396248" cy="49790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A5F026CF-6E57-4B79-8E18-34E2E153F6D0}"/>
                </a:ext>
              </a:extLst>
            </p:cNvPr>
            <p:cNvGrpSpPr/>
            <p:nvPr/>
          </p:nvGrpSpPr>
          <p:grpSpPr>
            <a:xfrm>
              <a:off x="3409529" y="3124170"/>
              <a:ext cx="2808191" cy="960662"/>
              <a:chOff x="3409529" y="2699597"/>
              <a:chExt cx="2808191" cy="960662"/>
            </a:xfrm>
          </p:grpSpPr>
          <p:sp>
            <p:nvSpPr>
              <p:cNvPr id="110" name="AutoShape 54">
                <a:extLst>
                  <a:ext uri="{FF2B5EF4-FFF2-40B4-BE49-F238E27FC236}">
                    <a16:creationId xmlns:a16="http://schemas.microsoft.com/office/drawing/2014/main" id="{25D0F023-EBEA-43D9-8DBE-95D51DA048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9529" y="2808962"/>
                <a:ext cx="1368152" cy="851297"/>
              </a:xfrm>
              <a:prstGeom prst="flowChartAlternateProcess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30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8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6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4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SzTx/>
                  <a:buFontTx/>
                  <a:buNone/>
                </a:pPr>
                <a:r>
                  <a:rPr lang="en-GB" sz="1100" b="0" dirty="0">
                    <a:solidFill>
                      <a:schemeClr val="tx1"/>
                    </a:solidFill>
                    <a:cs typeface="Arial" panose="020B0604020202020204" pitchFamily="34" charset="0"/>
                  </a:rPr>
                  <a:t>Is the unrecycled waste &lt;5% of the starting material volume?</a:t>
                </a:r>
              </a:p>
            </p:txBody>
          </p:sp>
          <p:sp>
            <p:nvSpPr>
              <p:cNvPr id="111" name="AutoShape 32">
                <a:extLst>
                  <a:ext uri="{FF2B5EF4-FFF2-40B4-BE49-F238E27FC236}">
                    <a16:creationId xmlns:a16="http://schemas.microsoft.com/office/drawing/2014/main" id="{91B59714-8BE5-494D-8B5E-FBCA850AB2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37720" y="3316674"/>
                <a:ext cx="1080000" cy="306467"/>
              </a:xfrm>
              <a:prstGeom prst="flowChartAlternateProcess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30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8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6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4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SzTx/>
                  <a:buFontTx/>
                  <a:buNone/>
                </a:pPr>
                <a:r>
                  <a:rPr lang="en-GB" sz="1200" dirty="0">
                    <a:solidFill>
                      <a:schemeClr val="tx1"/>
                    </a:solidFill>
                    <a:cs typeface="Arial" panose="020B0604020202020204" pitchFamily="34" charset="0"/>
                  </a:rPr>
                  <a:t>6</a:t>
                </a:r>
              </a:p>
            </p:txBody>
          </p:sp>
          <p:cxnSp>
            <p:nvCxnSpPr>
              <p:cNvPr id="112" name="AutoShape 68">
                <a:extLst>
                  <a:ext uri="{FF2B5EF4-FFF2-40B4-BE49-F238E27FC236}">
                    <a16:creationId xmlns:a16="http://schemas.microsoft.com/office/drawing/2014/main" id="{71ADFA7A-96CB-429F-B00F-BBBF31A88036}"/>
                  </a:ext>
                </a:extLst>
              </p:cNvPr>
              <p:cNvCxnSpPr>
                <a:cxnSpLocks noChangeShapeType="1"/>
                <a:stCxn id="110" idx="3"/>
                <a:endCxn id="111" idx="1"/>
              </p:cNvCxnSpPr>
              <p:nvPr/>
            </p:nvCxnSpPr>
            <p:spPr bwMode="auto">
              <a:xfrm>
                <a:off x="4777681" y="3234611"/>
                <a:ext cx="360039" cy="235297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13" name="Text Box 72">
                <a:extLst>
                  <a:ext uri="{FF2B5EF4-FFF2-40B4-BE49-F238E27FC236}">
                    <a16:creationId xmlns:a16="http://schemas.microsoft.com/office/drawing/2014/main" id="{1B7EC46F-3B36-4E56-9996-30ED170C555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13890" y="3361679"/>
                <a:ext cx="360362" cy="2746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1" hangingPunct="1">
                  <a:spcBef>
                    <a:spcPct val="50000"/>
                  </a:spcBef>
                  <a:defRPr/>
                </a:pPr>
                <a:r>
                  <a:rPr lang="en-GB" sz="1200" b="1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N</a:t>
                </a:r>
              </a:p>
            </p:txBody>
          </p:sp>
          <p:sp>
            <p:nvSpPr>
              <p:cNvPr id="114" name="Text Box 74">
                <a:extLst>
                  <a:ext uri="{FF2B5EF4-FFF2-40B4-BE49-F238E27FC236}">
                    <a16:creationId xmlns:a16="http://schemas.microsoft.com/office/drawing/2014/main" id="{41A80E58-A535-4939-8981-B49A71A75F9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13890" y="2699597"/>
                <a:ext cx="360362" cy="2746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1" hangingPunct="1">
                  <a:spcBef>
                    <a:spcPct val="50000"/>
                  </a:spcBef>
                  <a:defRPr/>
                </a:pPr>
                <a:r>
                  <a:rPr lang="en-GB" sz="1200" b="1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Y</a:t>
                </a:r>
              </a:p>
            </p:txBody>
          </p:sp>
        </p:grpSp>
        <p:sp>
          <p:nvSpPr>
            <p:cNvPr id="65" name="Text Box 76">
              <a:extLst>
                <a:ext uri="{FF2B5EF4-FFF2-40B4-BE49-F238E27FC236}">
                  <a16:creationId xmlns:a16="http://schemas.microsoft.com/office/drawing/2014/main" id="{F8387BFC-EB5B-491B-81B2-0F4CC1865A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7480" y="3216857"/>
              <a:ext cx="360362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GB" sz="12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</a:p>
          </p:txBody>
        </p: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0C519B85-438D-444B-8413-D1E31B885766}"/>
                </a:ext>
              </a:extLst>
            </p:cNvPr>
            <p:cNvGrpSpPr/>
            <p:nvPr/>
          </p:nvGrpSpPr>
          <p:grpSpPr>
            <a:xfrm>
              <a:off x="3409528" y="1685573"/>
              <a:ext cx="2808192" cy="1038582"/>
              <a:chOff x="3409528" y="1685573"/>
              <a:chExt cx="2808192" cy="1038582"/>
            </a:xfrm>
          </p:grpSpPr>
          <p:sp>
            <p:nvSpPr>
              <p:cNvPr id="103" name="AutoShape 46">
                <a:extLst>
                  <a:ext uri="{FF2B5EF4-FFF2-40B4-BE49-F238E27FC236}">
                    <a16:creationId xmlns:a16="http://schemas.microsoft.com/office/drawing/2014/main" id="{DBD282D8-B2D6-467E-BA7D-0531305452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9528" y="1685573"/>
                <a:ext cx="1368152" cy="1038582"/>
              </a:xfrm>
              <a:prstGeom prst="flowChartAlternateProcess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30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8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6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4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SzTx/>
                  <a:buFontTx/>
                  <a:buNone/>
                </a:pPr>
                <a:r>
                  <a:rPr lang="en-GB" sz="1100" b="0" dirty="0">
                    <a:solidFill>
                      <a:schemeClr val="tx1"/>
                    </a:solidFill>
                    <a:cs typeface="Arial" panose="020B0604020202020204" pitchFamily="34" charset="0"/>
                  </a:rPr>
                  <a:t>Is the material used without significant processing </a:t>
                </a:r>
              </a:p>
              <a:p>
                <a:pPr algn="ctr" eaLnBrk="1" hangingPunct="1">
                  <a:spcBef>
                    <a:spcPct val="0"/>
                  </a:spcBef>
                  <a:buSzTx/>
                  <a:buFontTx/>
                  <a:buNone/>
                </a:pPr>
                <a:r>
                  <a:rPr lang="en-GB" sz="1100" b="0" dirty="0">
                    <a:solidFill>
                      <a:schemeClr val="tx1"/>
                    </a:solidFill>
                    <a:cs typeface="Arial" panose="020B0604020202020204" pitchFamily="34" charset="0"/>
                  </a:rPr>
                  <a:t>&lt;8.1 kWh/m</a:t>
                </a:r>
                <a:r>
                  <a:rPr lang="en-GB" sz="1100" b="0" baseline="30000" dirty="0">
                    <a:solidFill>
                      <a:schemeClr val="tx1"/>
                    </a:solidFill>
                    <a:cs typeface="Arial" panose="020B0604020202020204" pitchFamily="34" charset="0"/>
                  </a:rPr>
                  <a:t>3</a:t>
                </a:r>
              </a:p>
            </p:txBody>
          </p:sp>
          <p:cxnSp>
            <p:nvCxnSpPr>
              <p:cNvPr id="104" name="AutoShape 60">
                <a:extLst>
                  <a:ext uri="{FF2B5EF4-FFF2-40B4-BE49-F238E27FC236}">
                    <a16:creationId xmlns:a16="http://schemas.microsoft.com/office/drawing/2014/main" id="{E5D75CE6-A847-46FA-9021-22425C820574}"/>
                  </a:ext>
                </a:extLst>
              </p:cNvPr>
              <p:cNvCxnSpPr>
                <a:cxnSpLocks noChangeShapeType="1"/>
                <a:stCxn id="103" idx="3"/>
                <a:endCxn id="106" idx="1"/>
              </p:cNvCxnSpPr>
              <p:nvPr/>
            </p:nvCxnSpPr>
            <p:spPr bwMode="auto">
              <a:xfrm flipV="1">
                <a:off x="4777680" y="2013293"/>
                <a:ext cx="360040" cy="191571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05" name="Text Box 69">
                <a:extLst>
                  <a:ext uri="{FF2B5EF4-FFF2-40B4-BE49-F238E27FC236}">
                    <a16:creationId xmlns:a16="http://schemas.microsoft.com/office/drawing/2014/main" id="{FEC05D31-2E90-4E05-BD15-B5B2789FB6B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77680" y="2436123"/>
                <a:ext cx="360362" cy="2746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1" hangingPunct="1">
                  <a:spcBef>
                    <a:spcPct val="50000"/>
                  </a:spcBef>
                  <a:defRPr/>
                </a:pPr>
                <a:r>
                  <a:rPr lang="en-GB" sz="1200" b="1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N</a:t>
                </a:r>
              </a:p>
            </p:txBody>
          </p:sp>
          <p:sp>
            <p:nvSpPr>
              <p:cNvPr id="106" name="AutoShape 9">
                <a:extLst>
                  <a:ext uri="{FF2B5EF4-FFF2-40B4-BE49-F238E27FC236}">
                    <a16:creationId xmlns:a16="http://schemas.microsoft.com/office/drawing/2014/main" id="{57454A9E-B921-4541-8E72-23D1EB2289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37720" y="1860059"/>
                <a:ext cx="1080000" cy="306467"/>
              </a:xfrm>
              <a:prstGeom prst="flowChartAlternateProcess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30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8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6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4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SzTx/>
                  <a:buFontTx/>
                  <a:buNone/>
                </a:pPr>
                <a:r>
                  <a:rPr lang="en-GB" sz="1200" dirty="0">
                    <a:solidFill>
                      <a:schemeClr val="tx1"/>
                    </a:solidFill>
                    <a:cs typeface="Arial" panose="020B0604020202020204" pitchFamily="34" charset="0"/>
                  </a:rPr>
                  <a:t>20</a:t>
                </a:r>
              </a:p>
            </p:txBody>
          </p:sp>
          <p:sp>
            <p:nvSpPr>
              <p:cNvPr id="107" name="AutoShape 61">
                <a:extLst>
                  <a:ext uri="{FF2B5EF4-FFF2-40B4-BE49-F238E27FC236}">
                    <a16:creationId xmlns:a16="http://schemas.microsoft.com/office/drawing/2014/main" id="{DC495EDE-C2F2-43D9-8703-E422978BCB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37720" y="2292107"/>
                <a:ext cx="1080000" cy="306467"/>
              </a:xfrm>
              <a:prstGeom prst="flowChartAlternateProcess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30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8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6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4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SzTx/>
                  <a:buFontTx/>
                  <a:buNone/>
                </a:pPr>
                <a:r>
                  <a:rPr lang="en-GB" sz="1200" dirty="0">
                    <a:solidFill>
                      <a:schemeClr val="tx1"/>
                    </a:solidFill>
                    <a:cs typeface="Arial" panose="020B0604020202020204" pitchFamily="34" charset="0"/>
                  </a:rPr>
                  <a:t>19</a:t>
                </a:r>
              </a:p>
            </p:txBody>
          </p:sp>
          <p:sp>
            <p:nvSpPr>
              <p:cNvPr id="108" name="Text Box 77">
                <a:extLst>
                  <a:ext uri="{FF2B5EF4-FFF2-40B4-BE49-F238E27FC236}">
                    <a16:creationId xmlns:a16="http://schemas.microsoft.com/office/drawing/2014/main" id="{8B34EF80-4A24-4B37-9365-64B2FF7BBF6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77680" y="1788051"/>
                <a:ext cx="360362" cy="2746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1" hangingPunct="1">
                  <a:spcBef>
                    <a:spcPct val="50000"/>
                  </a:spcBef>
                  <a:defRPr/>
                </a:pPr>
                <a:r>
                  <a:rPr lang="en-GB" sz="1200" b="1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Y</a:t>
                </a:r>
              </a:p>
            </p:txBody>
          </p:sp>
          <p:cxnSp>
            <p:nvCxnSpPr>
              <p:cNvPr id="109" name="AutoShape 80">
                <a:extLst>
                  <a:ext uri="{FF2B5EF4-FFF2-40B4-BE49-F238E27FC236}">
                    <a16:creationId xmlns:a16="http://schemas.microsoft.com/office/drawing/2014/main" id="{16C7D17C-5286-4E36-A1C0-CEEC6B36D741}"/>
                  </a:ext>
                </a:extLst>
              </p:cNvPr>
              <p:cNvCxnSpPr>
                <a:cxnSpLocks noChangeShapeType="1"/>
                <a:stCxn id="103" idx="3"/>
                <a:endCxn id="107" idx="1"/>
              </p:cNvCxnSpPr>
              <p:nvPr/>
            </p:nvCxnSpPr>
            <p:spPr bwMode="auto">
              <a:xfrm>
                <a:off x="4777680" y="2204864"/>
                <a:ext cx="360040" cy="240477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67" name="Group 66">
              <a:extLst>
                <a:ext uri="{FF2B5EF4-FFF2-40B4-BE49-F238E27FC236}">
                  <a16:creationId xmlns:a16="http://schemas.microsoft.com/office/drawing/2014/main" id="{83563646-BA34-493F-AA37-E3255D34D4F0}"/>
                </a:ext>
              </a:extLst>
            </p:cNvPr>
            <p:cNvGrpSpPr/>
            <p:nvPr/>
          </p:nvGrpSpPr>
          <p:grpSpPr>
            <a:xfrm>
              <a:off x="5173929" y="2668260"/>
              <a:ext cx="2793645" cy="1003301"/>
              <a:chOff x="6128034" y="2443010"/>
              <a:chExt cx="2793645" cy="1003301"/>
            </a:xfrm>
          </p:grpSpPr>
          <p:sp>
            <p:nvSpPr>
              <p:cNvPr id="96" name="AutoShape 29">
                <a:extLst>
                  <a:ext uri="{FF2B5EF4-FFF2-40B4-BE49-F238E27FC236}">
                    <a16:creationId xmlns:a16="http://schemas.microsoft.com/office/drawing/2014/main" id="{BBE56EED-7D10-4D4A-8625-0C429A1292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41679" y="3007369"/>
                <a:ext cx="1080000" cy="306467"/>
              </a:xfrm>
              <a:prstGeom prst="flowChartAlternateProcess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30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8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6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4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SzTx/>
                  <a:buFontTx/>
                  <a:buNone/>
                </a:pPr>
                <a:r>
                  <a:rPr lang="en-GB" sz="1200" dirty="0">
                    <a:solidFill>
                      <a:schemeClr val="tx1"/>
                    </a:solidFill>
                    <a:cs typeface="Arial" panose="020B0604020202020204" pitchFamily="34" charset="0"/>
                  </a:rPr>
                  <a:t>17</a:t>
                </a:r>
              </a:p>
            </p:txBody>
          </p:sp>
          <p:sp>
            <p:nvSpPr>
              <p:cNvPr id="97" name="AutoShape 54">
                <a:extLst>
                  <a:ext uri="{FF2B5EF4-FFF2-40B4-BE49-F238E27FC236}">
                    <a16:creationId xmlns:a16="http://schemas.microsoft.com/office/drawing/2014/main" id="{E7DF612A-1141-4D5A-BCBE-A3DD6ABBB5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28034" y="2510382"/>
                <a:ext cx="1368152" cy="851297"/>
              </a:xfrm>
              <a:prstGeom prst="flowChartAlternateProcess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30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8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6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4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SzTx/>
                  <a:buFontTx/>
                  <a:buNone/>
                </a:pPr>
                <a:r>
                  <a:rPr lang="en-GB" sz="1100" b="0" dirty="0">
                    <a:solidFill>
                      <a:schemeClr val="tx1"/>
                    </a:solidFill>
                    <a:cs typeface="Arial" panose="020B0604020202020204" pitchFamily="34" charset="0"/>
                  </a:rPr>
                  <a:t>Is the unrecycled waste &lt;1% of the starting material volume?</a:t>
                </a:r>
              </a:p>
            </p:txBody>
          </p:sp>
          <p:cxnSp>
            <p:nvCxnSpPr>
              <p:cNvPr id="98" name="AutoShape 60">
                <a:extLst>
                  <a:ext uri="{FF2B5EF4-FFF2-40B4-BE49-F238E27FC236}">
                    <a16:creationId xmlns:a16="http://schemas.microsoft.com/office/drawing/2014/main" id="{93EAB67A-02DA-4C03-AC1E-AFBB702A485B}"/>
                  </a:ext>
                </a:extLst>
              </p:cNvPr>
              <p:cNvCxnSpPr>
                <a:cxnSpLocks noChangeShapeType="1"/>
                <a:stCxn id="97" idx="3"/>
                <a:endCxn id="102" idx="1"/>
              </p:cNvCxnSpPr>
              <p:nvPr/>
            </p:nvCxnSpPr>
            <p:spPr bwMode="auto">
              <a:xfrm flipV="1">
                <a:off x="7496186" y="2687722"/>
                <a:ext cx="312363" cy="248309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99" name="Text Box 69">
                <a:extLst>
                  <a:ext uri="{FF2B5EF4-FFF2-40B4-BE49-F238E27FC236}">
                    <a16:creationId xmlns:a16="http://schemas.microsoft.com/office/drawing/2014/main" id="{9B911772-B845-429E-9765-4C5356BC8DC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478387" y="3171673"/>
                <a:ext cx="360362" cy="2746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1" hangingPunct="1">
                  <a:spcBef>
                    <a:spcPct val="50000"/>
                  </a:spcBef>
                  <a:defRPr/>
                </a:pPr>
                <a:r>
                  <a:rPr lang="en-GB" sz="1200" b="1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N</a:t>
                </a:r>
              </a:p>
            </p:txBody>
          </p:sp>
          <p:cxnSp>
            <p:nvCxnSpPr>
              <p:cNvPr id="100" name="AutoShape 80">
                <a:extLst>
                  <a:ext uri="{FF2B5EF4-FFF2-40B4-BE49-F238E27FC236}">
                    <a16:creationId xmlns:a16="http://schemas.microsoft.com/office/drawing/2014/main" id="{036BA4E5-83C7-4DEA-BB1B-45D531E5CC05}"/>
                  </a:ext>
                </a:extLst>
              </p:cNvPr>
              <p:cNvCxnSpPr>
                <a:cxnSpLocks noChangeShapeType="1"/>
                <a:stCxn id="97" idx="3"/>
                <a:endCxn id="96" idx="1"/>
              </p:cNvCxnSpPr>
              <p:nvPr/>
            </p:nvCxnSpPr>
            <p:spPr bwMode="auto">
              <a:xfrm>
                <a:off x="7496186" y="2936031"/>
                <a:ext cx="345493" cy="22457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01" name="Text Box 77">
                <a:extLst>
                  <a:ext uri="{FF2B5EF4-FFF2-40B4-BE49-F238E27FC236}">
                    <a16:creationId xmlns:a16="http://schemas.microsoft.com/office/drawing/2014/main" id="{0006FF95-BD4D-4F61-B4F6-1BBC6B647BB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496186" y="2443010"/>
                <a:ext cx="360362" cy="2746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1" hangingPunct="1">
                  <a:spcBef>
                    <a:spcPct val="50000"/>
                  </a:spcBef>
                  <a:defRPr/>
                </a:pPr>
                <a:r>
                  <a:rPr lang="en-GB" sz="1200" b="1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Y</a:t>
                </a:r>
              </a:p>
            </p:txBody>
          </p:sp>
          <p:sp>
            <p:nvSpPr>
              <p:cNvPr id="102" name="AutoShape 29">
                <a:extLst>
                  <a:ext uri="{FF2B5EF4-FFF2-40B4-BE49-F238E27FC236}">
                    <a16:creationId xmlns:a16="http://schemas.microsoft.com/office/drawing/2014/main" id="{311F909F-6A17-4D70-BB73-5031B683B7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08549" y="2534488"/>
                <a:ext cx="1080000" cy="306467"/>
              </a:xfrm>
              <a:prstGeom prst="flowChartAlternateProcess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30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8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6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4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SzTx/>
                  <a:buFontTx/>
                  <a:buNone/>
                </a:pPr>
                <a:r>
                  <a:rPr lang="en-GB" sz="1200" dirty="0">
                    <a:solidFill>
                      <a:schemeClr val="tx1"/>
                    </a:solidFill>
                    <a:cs typeface="Arial" panose="020B0604020202020204" pitchFamily="34" charset="0"/>
                  </a:rPr>
                  <a:t>18</a:t>
                </a:r>
              </a:p>
            </p:txBody>
          </p:sp>
        </p:grpSp>
        <p:grpSp>
          <p:nvGrpSpPr>
            <p:cNvPr id="68" name="Group 67">
              <a:extLst>
                <a:ext uri="{FF2B5EF4-FFF2-40B4-BE49-F238E27FC236}">
                  <a16:creationId xmlns:a16="http://schemas.microsoft.com/office/drawing/2014/main" id="{1D644A6C-BE98-4673-9C1C-B8E76685D1AA}"/>
                </a:ext>
              </a:extLst>
            </p:cNvPr>
            <p:cNvGrpSpPr/>
            <p:nvPr/>
          </p:nvGrpSpPr>
          <p:grpSpPr>
            <a:xfrm>
              <a:off x="1895420" y="4156035"/>
              <a:ext cx="5993759" cy="1732382"/>
              <a:chOff x="1873813" y="4438715"/>
              <a:chExt cx="5993759" cy="1732382"/>
            </a:xfrm>
          </p:grpSpPr>
          <p:sp>
            <p:nvSpPr>
              <p:cNvPr id="69" name="AutoShape 48">
                <a:extLst>
                  <a:ext uri="{FF2B5EF4-FFF2-40B4-BE49-F238E27FC236}">
                    <a16:creationId xmlns:a16="http://schemas.microsoft.com/office/drawing/2014/main" id="{775D0D44-D792-4603-8A35-14C84FC951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3813" y="4896972"/>
                <a:ext cx="1076767" cy="851297"/>
              </a:xfrm>
              <a:prstGeom prst="flowChartAlternateProcess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30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8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6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4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SzTx/>
                  <a:buFontTx/>
                  <a:buNone/>
                </a:pPr>
                <a:r>
                  <a:rPr lang="en-GB" sz="1100" b="0" dirty="0">
                    <a:solidFill>
                      <a:schemeClr val="tx1"/>
                    </a:solidFill>
                    <a:cs typeface="Arial" panose="020B0604020202020204" pitchFamily="34" charset="0"/>
                  </a:rPr>
                  <a:t>Is any in scope waste generated in production?</a:t>
                </a:r>
              </a:p>
            </p:txBody>
          </p:sp>
          <p:sp>
            <p:nvSpPr>
              <p:cNvPr id="70" name="Text Box 93">
                <a:extLst>
                  <a:ext uri="{FF2B5EF4-FFF2-40B4-BE49-F238E27FC236}">
                    <a16:creationId xmlns:a16="http://schemas.microsoft.com/office/drawing/2014/main" id="{A766C219-5FD7-410F-824A-A79CE170BD2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78250" y="5442016"/>
                <a:ext cx="360362" cy="2746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1" hangingPunct="1">
                  <a:spcBef>
                    <a:spcPct val="50000"/>
                  </a:spcBef>
                  <a:defRPr/>
                </a:pPr>
                <a:r>
                  <a:rPr lang="en-GB" sz="1200" b="1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Y</a:t>
                </a:r>
              </a:p>
            </p:txBody>
          </p:sp>
          <p:grpSp>
            <p:nvGrpSpPr>
              <p:cNvPr id="71" name="Group 70">
                <a:extLst>
                  <a:ext uri="{FF2B5EF4-FFF2-40B4-BE49-F238E27FC236}">
                    <a16:creationId xmlns:a16="http://schemas.microsoft.com/office/drawing/2014/main" id="{EADEA8CF-CECC-4C0F-9A69-7A49DED18433}"/>
                  </a:ext>
                </a:extLst>
              </p:cNvPr>
              <p:cNvGrpSpPr/>
              <p:nvPr/>
            </p:nvGrpSpPr>
            <p:grpSpPr>
              <a:xfrm>
                <a:off x="2937328" y="4787735"/>
                <a:ext cx="3230462" cy="1383362"/>
                <a:chOff x="3036236" y="3789065"/>
                <a:chExt cx="3230462" cy="1383362"/>
              </a:xfrm>
            </p:grpSpPr>
            <p:sp>
              <p:nvSpPr>
                <p:cNvPr id="82" name="Text Box 97">
                  <a:extLst>
                    <a:ext uri="{FF2B5EF4-FFF2-40B4-BE49-F238E27FC236}">
                      <a16:creationId xmlns:a16="http://schemas.microsoft.com/office/drawing/2014/main" id="{2C5F3D93-56CC-4B17-A9C4-16780AC242E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731470" y="3924856"/>
                  <a:ext cx="360362" cy="27463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 eaLnBrk="1" hangingPunct="1">
                    <a:spcBef>
                      <a:spcPct val="50000"/>
                    </a:spcBef>
                    <a:defRPr/>
                  </a:pPr>
                  <a:r>
                    <a:rPr lang="en-GB" sz="1200" b="1" dirty="0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Arial" panose="020B0604020202020204" pitchFamily="34" charset="0"/>
                      <a:cs typeface="Arial" panose="020B0604020202020204" pitchFamily="34" charset="0"/>
                    </a:rPr>
                    <a:t>Y</a:t>
                  </a:r>
                </a:p>
              </p:txBody>
            </p:sp>
            <p:cxnSp>
              <p:nvCxnSpPr>
                <p:cNvPr id="83" name="AutoShape 81">
                  <a:extLst>
                    <a:ext uri="{FF2B5EF4-FFF2-40B4-BE49-F238E27FC236}">
                      <a16:creationId xmlns:a16="http://schemas.microsoft.com/office/drawing/2014/main" id="{D6EEA288-57E5-4F77-B4B6-9B7B5B56ADA2}"/>
                    </a:ext>
                  </a:extLst>
                </p:cNvPr>
                <p:cNvCxnSpPr>
                  <a:cxnSpLocks noChangeShapeType="1"/>
                  <a:stCxn id="69" idx="3"/>
                  <a:endCxn id="94" idx="1"/>
                </p:cNvCxnSpPr>
                <p:nvPr/>
              </p:nvCxnSpPr>
              <p:spPr bwMode="auto">
                <a:xfrm flipV="1">
                  <a:off x="3036236" y="3942299"/>
                  <a:ext cx="373292" cy="381652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84" name="AutoShape 82">
                  <a:extLst>
                    <a:ext uri="{FF2B5EF4-FFF2-40B4-BE49-F238E27FC236}">
                      <a16:creationId xmlns:a16="http://schemas.microsoft.com/office/drawing/2014/main" id="{97F69BF1-5C37-4D8E-B113-E05DD359758A}"/>
                    </a:ext>
                  </a:extLst>
                </p:cNvPr>
                <p:cNvCxnSpPr>
                  <a:cxnSpLocks noChangeShapeType="1"/>
                  <a:stCxn id="69" idx="3"/>
                  <a:endCxn id="85" idx="1"/>
                </p:cNvCxnSpPr>
                <p:nvPr/>
              </p:nvCxnSpPr>
              <p:spPr bwMode="auto">
                <a:xfrm>
                  <a:off x="3036236" y="4323951"/>
                  <a:ext cx="385383" cy="30104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85" name="AutoShape 56">
                  <a:extLst>
                    <a:ext uri="{FF2B5EF4-FFF2-40B4-BE49-F238E27FC236}">
                      <a16:creationId xmlns:a16="http://schemas.microsoft.com/office/drawing/2014/main" id="{02284EAC-D2A2-4E6F-804C-0FD0237515C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21619" y="4199348"/>
                  <a:ext cx="1356062" cy="851297"/>
                </a:xfrm>
                <a:prstGeom prst="flowChartAlternateProcess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30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28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26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24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SzTx/>
                    <a:buFontTx/>
                    <a:buNone/>
                  </a:pPr>
                  <a:r>
                    <a:rPr lang="en-GB" sz="1100" b="0" dirty="0">
                      <a:solidFill>
                        <a:schemeClr val="tx1"/>
                      </a:solidFill>
                      <a:cs typeface="Arial" panose="020B0604020202020204" pitchFamily="34" charset="0"/>
                    </a:rPr>
                    <a:t>Is the unrecycled waste &lt;5% of the starting material volume?</a:t>
                  </a:r>
                </a:p>
              </p:txBody>
            </p:sp>
            <p:sp>
              <p:nvSpPr>
                <p:cNvPr id="90" name="Text Box 86">
                  <a:extLst>
                    <a:ext uri="{FF2B5EF4-FFF2-40B4-BE49-F238E27FC236}">
                      <a16:creationId xmlns:a16="http://schemas.microsoft.com/office/drawing/2014/main" id="{C4CEE18C-05C0-42EA-B470-6FD8F658303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871286" y="4167540"/>
                  <a:ext cx="1395412" cy="1004887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endParaRPr lang="en-GB" dirty="0"/>
                </a:p>
                <a:p>
                  <a:pPr>
                    <a:spcBef>
                      <a:spcPct val="50000"/>
                    </a:spcBef>
                  </a:pPr>
                  <a:endParaRPr lang="en-GB" dirty="0"/>
                </a:p>
              </p:txBody>
            </p:sp>
            <p:sp>
              <p:nvSpPr>
                <p:cNvPr id="91" name="AutoShape 4">
                  <a:extLst>
                    <a:ext uri="{FF2B5EF4-FFF2-40B4-BE49-F238E27FC236}">
                      <a16:creationId xmlns:a16="http://schemas.microsoft.com/office/drawing/2014/main" id="{E8D4F9B4-1FBE-450A-B077-F0C9AE35D55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137840" y="4683167"/>
                  <a:ext cx="1080000" cy="306467"/>
                </a:xfrm>
                <a:prstGeom prst="flowChartAlternateProcess">
                  <a:avLst/>
                </a:prstGeom>
                <a:solidFill>
                  <a:srgbClr val="FF3B3B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30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28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26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24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SzTx/>
                    <a:buFontTx/>
                    <a:buNone/>
                  </a:pPr>
                  <a:r>
                    <a:rPr lang="en-GB" sz="1200" dirty="0">
                      <a:solidFill>
                        <a:schemeClr val="tx1"/>
                      </a:solidFill>
                      <a:cs typeface="Arial" panose="020B0604020202020204" pitchFamily="34" charset="0"/>
                    </a:rPr>
                    <a:t>1</a:t>
                  </a:r>
                </a:p>
              </p:txBody>
            </p:sp>
            <p:cxnSp>
              <p:nvCxnSpPr>
                <p:cNvPr id="92" name="AutoShape 91">
                  <a:extLst>
                    <a:ext uri="{FF2B5EF4-FFF2-40B4-BE49-F238E27FC236}">
                      <a16:creationId xmlns:a16="http://schemas.microsoft.com/office/drawing/2014/main" id="{E7571755-4EF3-4BC1-8AE9-C6819C94C6AA}"/>
                    </a:ext>
                  </a:extLst>
                </p:cNvPr>
                <p:cNvCxnSpPr>
                  <a:cxnSpLocks noChangeShapeType="1"/>
                  <a:stCxn id="85" idx="3"/>
                  <a:endCxn id="91" idx="1"/>
                </p:cNvCxnSpPr>
                <p:nvPr/>
              </p:nvCxnSpPr>
              <p:spPr bwMode="auto">
                <a:xfrm>
                  <a:off x="4777681" y="4624997"/>
                  <a:ext cx="360159" cy="211404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93" name="Text Box 99">
                  <a:extLst>
                    <a:ext uri="{FF2B5EF4-FFF2-40B4-BE49-F238E27FC236}">
                      <a16:creationId xmlns:a16="http://schemas.microsoft.com/office/drawing/2014/main" id="{FFBFC255-4BAB-4F5B-893D-B88DF089C94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793848" y="4773177"/>
                  <a:ext cx="360362" cy="27463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 eaLnBrk="1" hangingPunct="1">
                    <a:spcBef>
                      <a:spcPct val="50000"/>
                    </a:spcBef>
                    <a:defRPr/>
                  </a:pPr>
                  <a:r>
                    <a:rPr lang="en-GB" sz="1200" b="1" dirty="0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Arial" panose="020B0604020202020204" pitchFamily="34" charset="0"/>
                      <a:cs typeface="Arial" panose="020B0604020202020204" pitchFamily="34" charset="0"/>
                    </a:rPr>
                    <a:t>N</a:t>
                  </a:r>
                </a:p>
              </p:txBody>
            </p:sp>
            <p:sp>
              <p:nvSpPr>
                <p:cNvPr id="94" name="AutoShape 34">
                  <a:extLst>
                    <a:ext uri="{FF2B5EF4-FFF2-40B4-BE49-F238E27FC236}">
                      <a16:creationId xmlns:a16="http://schemas.microsoft.com/office/drawing/2014/main" id="{81276F02-69E1-4C7E-A1EC-52F929D10F8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09528" y="3789065"/>
                  <a:ext cx="1080000" cy="306467"/>
                </a:xfrm>
                <a:prstGeom prst="flowChartAlternateProcess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30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28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26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24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SzTx/>
                    <a:buFontTx/>
                    <a:buNone/>
                  </a:pPr>
                  <a:r>
                    <a:rPr lang="en-GB" sz="1200" dirty="0">
                      <a:solidFill>
                        <a:schemeClr val="tx1"/>
                      </a:solidFill>
                      <a:cs typeface="Arial" panose="020B0604020202020204" pitchFamily="34" charset="0"/>
                    </a:rPr>
                    <a:t>15</a:t>
                  </a:r>
                </a:p>
              </p:txBody>
            </p:sp>
            <p:sp>
              <p:nvSpPr>
                <p:cNvPr id="95" name="Text Box 70">
                  <a:extLst>
                    <a:ext uri="{FF2B5EF4-FFF2-40B4-BE49-F238E27FC236}">
                      <a16:creationId xmlns:a16="http://schemas.microsoft.com/office/drawing/2014/main" id="{B0E9B6B4-CCEE-442A-AA1A-D56624097EF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052255" y="3804275"/>
                  <a:ext cx="360362" cy="27463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 eaLnBrk="1" hangingPunct="1">
                    <a:spcBef>
                      <a:spcPct val="50000"/>
                    </a:spcBef>
                    <a:defRPr/>
                  </a:pPr>
                  <a:r>
                    <a:rPr lang="en-GB" sz="1200" b="1" dirty="0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Arial" panose="020B0604020202020204" pitchFamily="34" charset="0"/>
                      <a:cs typeface="Arial" panose="020B0604020202020204" pitchFamily="34" charset="0"/>
                    </a:rPr>
                    <a:t>N</a:t>
                  </a:r>
                </a:p>
              </p:txBody>
            </p:sp>
          </p:grpSp>
          <p:grpSp>
            <p:nvGrpSpPr>
              <p:cNvPr id="72" name="Group 71">
                <a:extLst>
                  <a:ext uri="{FF2B5EF4-FFF2-40B4-BE49-F238E27FC236}">
                    <a16:creationId xmlns:a16="http://schemas.microsoft.com/office/drawing/2014/main" id="{88075A94-023B-4832-A23D-05B9E2C6E239}"/>
                  </a:ext>
                </a:extLst>
              </p:cNvPr>
              <p:cNvGrpSpPr/>
              <p:nvPr/>
            </p:nvGrpSpPr>
            <p:grpSpPr>
              <a:xfrm>
                <a:off x="5071469" y="4438715"/>
                <a:ext cx="2796103" cy="1003301"/>
                <a:chOff x="6092125" y="3633004"/>
                <a:chExt cx="2796103" cy="1003301"/>
              </a:xfrm>
            </p:grpSpPr>
            <p:sp>
              <p:nvSpPr>
                <p:cNvPr id="74" name="AutoShape 31">
                  <a:extLst>
                    <a:ext uri="{FF2B5EF4-FFF2-40B4-BE49-F238E27FC236}">
                      <a16:creationId xmlns:a16="http://schemas.microsoft.com/office/drawing/2014/main" id="{B061D6AD-0722-4F11-AC7A-FE2C50166C7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808228" y="4278448"/>
                  <a:ext cx="1080000" cy="306467"/>
                </a:xfrm>
                <a:prstGeom prst="flowChartAlternateProcess">
                  <a:avLst/>
                </a:prstGeom>
                <a:solidFill>
                  <a:srgbClr val="FFC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30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28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26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24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SzTx/>
                    <a:buFontTx/>
                    <a:buNone/>
                  </a:pPr>
                  <a:r>
                    <a:rPr lang="en-GB" sz="1200" dirty="0">
                      <a:solidFill>
                        <a:schemeClr val="tx1"/>
                      </a:solidFill>
                      <a:cs typeface="Arial" panose="020B0604020202020204" pitchFamily="34" charset="0"/>
                    </a:rPr>
                    <a:t>8</a:t>
                  </a:r>
                </a:p>
              </p:txBody>
            </p:sp>
            <p:sp>
              <p:nvSpPr>
                <p:cNvPr id="75" name="AutoShape 54">
                  <a:extLst>
                    <a:ext uri="{FF2B5EF4-FFF2-40B4-BE49-F238E27FC236}">
                      <a16:creationId xmlns:a16="http://schemas.microsoft.com/office/drawing/2014/main" id="{3BD43527-9B4C-456E-B344-E89F46A0600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092125" y="3692311"/>
                  <a:ext cx="1368152" cy="851297"/>
                </a:xfrm>
                <a:prstGeom prst="flowChartAlternateProcess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30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28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26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24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SzTx/>
                    <a:buFontTx/>
                    <a:buNone/>
                  </a:pPr>
                  <a:r>
                    <a:rPr lang="en-GB" sz="1100" b="0" dirty="0">
                      <a:solidFill>
                        <a:schemeClr val="tx1"/>
                      </a:solidFill>
                      <a:cs typeface="Arial" panose="020B0604020202020204" pitchFamily="34" charset="0"/>
                    </a:rPr>
                    <a:t>Is the unrecycled waste &lt;1% of the starting material volume?</a:t>
                  </a:r>
                </a:p>
              </p:txBody>
            </p:sp>
            <p:cxnSp>
              <p:nvCxnSpPr>
                <p:cNvPr id="76" name="AutoShape 60">
                  <a:extLst>
                    <a:ext uri="{FF2B5EF4-FFF2-40B4-BE49-F238E27FC236}">
                      <a16:creationId xmlns:a16="http://schemas.microsoft.com/office/drawing/2014/main" id="{CD87C22B-4CEA-4F65-8BBD-CA280EF0038F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 flipV="1">
                  <a:off x="7430388" y="3912191"/>
                  <a:ext cx="360040" cy="191571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77" name="Text Box 69">
                  <a:extLst>
                    <a:ext uri="{FF2B5EF4-FFF2-40B4-BE49-F238E27FC236}">
                      <a16:creationId xmlns:a16="http://schemas.microsoft.com/office/drawing/2014/main" id="{EC6AFCFC-907C-4368-A042-4F2A06C81BB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430388" y="4361667"/>
                  <a:ext cx="360362" cy="27463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 eaLnBrk="1" hangingPunct="1">
                    <a:spcBef>
                      <a:spcPct val="50000"/>
                    </a:spcBef>
                    <a:defRPr/>
                  </a:pPr>
                  <a:r>
                    <a:rPr lang="en-GB" sz="1200" b="1" dirty="0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Arial" panose="020B0604020202020204" pitchFamily="34" charset="0"/>
                      <a:cs typeface="Arial" panose="020B0604020202020204" pitchFamily="34" charset="0"/>
                    </a:rPr>
                    <a:t>N</a:t>
                  </a:r>
                </a:p>
              </p:txBody>
            </p:sp>
            <p:cxnSp>
              <p:nvCxnSpPr>
                <p:cNvPr id="78" name="AutoShape 80">
                  <a:extLst>
                    <a:ext uri="{FF2B5EF4-FFF2-40B4-BE49-F238E27FC236}">
                      <a16:creationId xmlns:a16="http://schemas.microsoft.com/office/drawing/2014/main" id="{87CDD789-0916-4A51-88AF-0F904F32F16E}"/>
                    </a:ext>
                  </a:extLst>
                </p:cNvPr>
                <p:cNvCxnSpPr>
                  <a:cxnSpLocks noChangeShapeType="1"/>
                  <a:stCxn id="75" idx="3"/>
                  <a:endCxn id="74" idx="1"/>
                </p:cNvCxnSpPr>
                <p:nvPr/>
              </p:nvCxnSpPr>
              <p:spPr bwMode="auto">
                <a:xfrm>
                  <a:off x="7460277" y="4117960"/>
                  <a:ext cx="347951" cy="313722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79" name="Text Box 77">
                  <a:extLst>
                    <a:ext uri="{FF2B5EF4-FFF2-40B4-BE49-F238E27FC236}">
                      <a16:creationId xmlns:a16="http://schemas.microsoft.com/office/drawing/2014/main" id="{34011CD5-95FB-41EA-BE12-D59F367F888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448187" y="3633004"/>
                  <a:ext cx="360362" cy="27463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 eaLnBrk="1" hangingPunct="1">
                    <a:spcBef>
                      <a:spcPct val="50000"/>
                    </a:spcBef>
                    <a:defRPr/>
                  </a:pPr>
                  <a:r>
                    <a:rPr lang="en-GB" sz="1200" b="1" dirty="0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Arial" panose="020B0604020202020204" pitchFamily="34" charset="0"/>
                      <a:cs typeface="Arial" panose="020B0604020202020204" pitchFamily="34" charset="0"/>
                    </a:rPr>
                    <a:t>Y</a:t>
                  </a:r>
                </a:p>
              </p:txBody>
            </p:sp>
            <p:sp>
              <p:nvSpPr>
                <p:cNvPr id="80" name="AutoShape 29">
                  <a:extLst>
                    <a:ext uri="{FF2B5EF4-FFF2-40B4-BE49-F238E27FC236}">
                      <a16:creationId xmlns:a16="http://schemas.microsoft.com/office/drawing/2014/main" id="{E06E6553-921B-4D87-9AC7-5A3255F8CDB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93629" y="3799418"/>
                  <a:ext cx="1080000" cy="306467"/>
                </a:xfrm>
                <a:prstGeom prst="flowChartAlternateProcess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30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28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26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24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SzTx/>
                    <a:buFontTx/>
                    <a:buNone/>
                  </a:pPr>
                  <a:r>
                    <a:rPr lang="en-GB" sz="1200" dirty="0">
                      <a:solidFill>
                        <a:schemeClr val="tx1"/>
                      </a:solidFill>
                      <a:cs typeface="Arial" panose="020B0604020202020204" pitchFamily="34" charset="0"/>
                    </a:rPr>
                    <a:t>12</a:t>
                  </a:r>
                </a:p>
              </p:txBody>
            </p:sp>
          </p:grpSp>
          <p:cxnSp>
            <p:nvCxnSpPr>
              <p:cNvPr id="73" name="AutoShape 90">
                <a:extLst>
                  <a:ext uri="{FF2B5EF4-FFF2-40B4-BE49-F238E27FC236}">
                    <a16:creationId xmlns:a16="http://schemas.microsoft.com/office/drawing/2014/main" id="{1AF20D8E-B1FF-4083-9A4A-DF0B8630B148}"/>
                  </a:ext>
                </a:extLst>
              </p:cNvPr>
              <p:cNvCxnSpPr>
                <a:cxnSpLocks noChangeShapeType="1"/>
                <a:stCxn id="85" idx="3"/>
                <a:endCxn id="75" idx="1"/>
              </p:cNvCxnSpPr>
              <p:nvPr/>
            </p:nvCxnSpPr>
            <p:spPr bwMode="auto">
              <a:xfrm flipV="1">
                <a:off x="4678773" y="4923671"/>
                <a:ext cx="392696" cy="699996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</p:spTree>
    <p:extLst>
      <p:ext uri="{BB962C8B-B14F-4D97-AF65-F5344CB8AC3E}">
        <p14:creationId xmlns:p14="http://schemas.microsoft.com/office/powerpoint/2010/main" val="4149366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14102"/>
          </a:xfrm>
        </p:spPr>
        <p:txBody>
          <a:bodyPr/>
          <a:lstStyle/>
          <a:p>
            <a:pPr eaLnBrk="1" hangingPunct="1"/>
            <a:r>
              <a:rPr lang="en-GB" dirty="0"/>
              <a:t>Water Use</a:t>
            </a:r>
          </a:p>
        </p:txBody>
      </p:sp>
      <p:grpSp>
        <p:nvGrpSpPr>
          <p:cNvPr id="60" name="Group 59">
            <a:extLst>
              <a:ext uri="{FF2B5EF4-FFF2-40B4-BE49-F238E27FC236}">
                <a16:creationId xmlns:a16="http://schemas.microsoft.com/office/drawing/2014/main" id="{A1B0D096-7E1C-4FE7-9EF1-F8FBF23D1B77}"/>
              </a:ext>
            </a:extLst>
          </p:cNvPr>
          <p:cNvGrpSpPr/>
          <p:nvPr/>
        </p:nvGrpSpPr>
        <p:grpSpPr>
          <a:xfrm>
            <a:off x="1469411" y="1574122"/>
            <a:ext cx="6525725" cy="4266907"/>
            <a:chOff x="116505" y="1322333"/>
            <a:chExt cx="6525725" cy="4266907"/>
          </a:xfrm>
        </p:grpSpPr>
        <p:sp>
          <p:nvSpPr>
            <p:cNvPr id="61" name="Text Box 5">
              <a:extLst>
                <a:ext uri="{FF2B5EF4-FFF2-40B4-BE49-F238E27FC236}">
                  <a16:creationId xmlns:a16="http://schemas.microsoft.com/office/drawing/2014/main" id="{C858E88C-19E4-41BC-901D-1DD3F5414B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86312" y="2393317"/>
              <a:ext cx="360363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Y</a:t>
              </a:r>
            </a:p>
          </p:txBody>
        </p:sp>
        <p:sp>
          <p:nvSpPr>
            <p:cNvPr id="62" name="AutoShape 8">
              <a:extLst>
                <a:ext uri="{FF2B5EF4-FFF2-40B4-BE49-F238E27FC236}">
                  <a16:creationId xmlns:a16="http://schemas.microsoft.com/office/drawing/2014/main" id="{1A29FCEA-14AD-48E0-9C22-383CE0612A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505" y="2319338"/>
              <a:ext cx="1187450" cy="1038582"/>
            </a:xfrm>
            <a:prstGeom prst="flowChartAlternateProcess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30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8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6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4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Do you use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&lt;1 L/m</a:t>
              </a:r>
              <a:r>
                <a:rPr kumimoji="0" lang="en-GB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3</a:t>
              </a:r>
              <a:r>
                <a: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potable or abstracted water? </a:t>
              </a:r>
            </a:p>
          </p:txBody>
        </p:sp>
        <p:cxnSp>
          <p:nvCxnSpPr>
            <p:cNvPr id="63" name="AutoShape 10">
              <a:extLst>
                <a:ext uri="{FF2B5EF4-FFF2-40B4-BE49-F238E27FC236}">
                  <a16:creationId xmlns:a16="http://schemas.microsoft.com/office/drawing/2014/main" id="{F897E1D9-F516-4BF8-8775-BCD24E9CFFBF}"/>
                </a:ext>
              </a:extLst>
            </p:cNvPr>
            <p:cNvCxnSpPr>
              <a:cxnSpLocks noChangeShapeType="1"/>
              <a:stCxn id="62" idx="3"/>
              <a:endCxn id="67" idx="1"/>
            </p:cNvCxnSpPr>
            <p:nvPr/>
          </p:nvCxnSpPr>
          <p:spPr bwMode="auto">
            <a:xfrm flipV="1">
              <a:off x="1303955" y="2267784"/>
              <a:ext cx="477855" cy="57084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4" name="AutoShape 11">
              <a:extLst>
                <a:ext uri="{FF2B5EF4-FFF2-40B4-BE49-F238E27FC236}">
                  <a16:creationId xmlns:a16="http://schemas.microsoft.com/office/drawing/2014/main" id="{83DC099E-BD3E-47F8-8EA6-B670CC416079}"/>
                </a:ext>
              </a:extLst>
            </p:cNvPr>
            <p:cNvCxnSpPr>
              <a:cxnSpLocks noChangeShapeType="1"/>
              <a:stCxn id="62" idx="3"/>
              <a:endCxn id="66" idx="1"/>
            </p:cNvCxnSpPr>
            <p:nvPr/>
          </p:nvCxnSpPr>
          <p:spPr bwMode="auto">
            <a:xfrm>
              <a:off x="1303955" y="2838629"/>
              <a:ext cx="432730" cy="44821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5" name="Text Box 14">
              <a:extLst>
                <a:ext uri="{FF2B5EF4-FFF2-40B4-BE49-F238E27FC236}">
                  <a16:creationId xmlns:a16="http://schemas.microsoft.com/office/drawing/2014/main" id="{94848BC5-8A95-4876-8A82-071A5C8C95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86312" y="3019347"/>
              <a:ext cx="360363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N</a:t>
              </a:r>
            </a:p>
          </p:txBody>
        </p:sp>
        <p:sp>
          <p:nvSpPr>
            <p:cNvPr id="66" name="AutoShape 3">
              <a:extLst>
                <a:ext uri="{FF2B5EF4-FFF2-40B4-BE49-F238E27FC236}">
                  <a16:creationId xmlns:a16="http://schemas.microsoft.com/office/drawing/2014/main" id="{9F4305A5-B465-41AB-A00A-B54F89795D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6685" y="2514600"/>
              <a:ext cx="1080000" cy="1544479"/>
            </a:xfrm>
            <a:prstGeom prst="flowChartAlternateProcess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30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8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6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4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How much potable or abstracted water do you use (average annual in L/m</a:t>
              </a:r>
              <a:r>
                <a:rPr kumimoji="0" lang="en-GB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3</a:t>
              </a:r>
              <a:r>
                <a: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)</a:t>
              </a:r>
            </a:p>
          </p:txBody>
        </p:sp>
        <p:sp>
          <p:nvSpPr>
            <p:cNvPr id="67" name="AutoShape 9">
              <a:extLst>
                <a:ext uri="{FF2B5EF4-FFF2-40B4-BE49-F238E27FC236}">
                  <a16:creationId xmlns:a16="http://schemas.microsoft.com/office/drawing/2014/main" id="{8C13C36E-E651-462F-9940-59C7A25CCC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1810" y="2114550"/>
              <a:ext cx="1080000" cy="306467"/>
            </a:xfrm>
            <a:prstGeom prst="flowChartAlternateProcess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30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8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6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4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20</a:t>
              </a:r>
            </a:p>
          </p:txBody>
        </p:sp>
        <p:cxnSp>
          <p:nvCxnSpPr>
            <p:cNvPr id="68" name="AutoShape 12">
              <a:extLst>
                <a:ext uri="{FF2B5EF4-FFF2-40B4-BE49-F238E27FC236}">
                  <a16:creationId xmlns:a16="http://schemas.microsoft.com/office/drawing/2014/main" id="{BBFF3293-7BC6-4BFA-BF68-C4D741D1D152}"/>
                </a:ext>
              </a:extLst>
            </p:cNvPr>
            <p:cNvCxnSpPr>
              <a:cxnSpLocks noChangeShapeType="1"/>
              <a:stCxn id="66" idx="3"/>
              <a:endCxn id="120" idx="1"/>
            </p:cNvCxnSpPr>
            <p:nvPr/>
          </p:nvCxnSpPr>
          <p:spPr bwMode="auto">
            <a:xfrm>
              <a:off x="2816685" y="3286840"/>
              <a:ext cx="763322" cy="215017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9" name="AutoShape 13">
              <a:extLst>
                <a:ext uri="{FF2B5EF4-FFF2-40B4-BE49-F238E27FC236}">
                  <a16:creationId xmlns:a16="http://schemas.microsoft.com/office/drawing/2014/main" id="{0F8FEADD-AF84-4357-8863-BA1771FC6337}"/>
                </a:ext>
              </a:extLst>
            </p:cNvPr>
            <p:cNvCxnSpPr>
              <a:cxnSpLocks noChangeShapeType="1"/>
              <a:stCxn id="66" idx="3"/>
              <a:endCxn id="128" idx="1"/>
            </p:cNvCxnSpPr>
            <p:nvPr/>
          </p:nvCxnSpPr>
          <p:spPr bwMode="auto">
            <a:xfrm flipV="1">
              <a:off x="2816685" y="1827039"/>
              <a:ext cx="763322" cy="145980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0" name="AutoShape 23">
              <a:extLst>
                <a:ext uri="{FF2B5EF4-FFF2-40B4-BE49-F238E27FC236}">
                  <a16:creationId xmlns:a16="http://schemas.microsoft.com/office/drawing/2014/main" id="{D9E8B5A7-7634-487B-80AA-241AE2B78C40}"/>
                </a:ext>
              </a:extLst>
            </p:cNvPr>
            <p:cNvCxnSpPr>
              <a:cxnSpLocks noChangeShapeType="1"/>
              <a:stCxn id="66" idx="3"/>
              <a:endCxn id="125" idx="1"/>
            </p:cNvCxnSpPr>
            <p:nvPr/>
          </p:nvCxnSpPr>
          <p:spPr bwMode="auto">
            <a:xfrm flipV="1">
              <a:off x="2816685" y="1474555"/>
              <a:ext cx="765107" cy="181228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2" name="AutoShape 25">
              <a:extLst>
                <a:ext uri="{FF2B5EF4-FFF2-40B4-BE49-F238E27FC236}">
                  <a16:creationId xmlns:a16="http://schemas.microsoft.com/office/drawing/2014/main" id="{41085A17-58BF-46C9-B215-C894928CD37B}"/>
                </a:ext>
              </a:extLst>
            </p:cNvPr>
            <p:cNvCxnSpPr>
              <a:cxnSpLocks noChangeShapeType="1"/>
              <a:stCxn id="66" idx="3"/>
              <a:endCxn id="131" idx="1"/>
            </p:cNvCxnSpPr>
            <p:nvPr/>
          </p:nvCxnSpPr>
          <p:spPr bwMode="auto">
            <a:xfrm flipV="1">
              <a:off x="2816685" y="2547119"/>
              <a:ext cx="772471" cy="73972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3" name="AutoShape 26">
              <a:extLst>
                <a:ext uri="{FF2B5EF4-FFF2-40B4-BE49-F238E27FC236}">
                  <a16:creationId xmlns:a16="http://schemas.microsoft.com/office/drawing/2014/main" id="{27FEC89C-0834-44C8-B691-8DDD1376C1D6}"/>
                </a:ext>
              </a:extLst>
            </p:cNvPr>
            <p:cNvCxnSpPr>
              <a:cxnSpLocks noChangeShapeType="1"/>
              <a:stCxn id="66" idx="3"/>
              <a:endCxn id="134" idx="1"/>
            </p:cNvCxnSpPr>
            <p:nvPr/>
          </p:nvCxnSpPr>
          <p:spPr bwMode="auto">
            <a:xfrm flipV="1">
              <a:off x="2816685" y="2907946"/>
              <a:ext cx="772471" cy="37889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4" name="AutoShape 27">
              <a:extLst>
                <a:ext uri="{FF2B5EF4-FFF2-40B4-BE49-F238E27FC236}">
                  <a16:creationId xmlns:a16="http://schemas.microsoft.com/office/drawing/2014/main" id="{F2952072-6AA8-4130-81FE-E1C95494356C}"/>
                </a:ext>
              </a:extLst>
            </p:cNvPr>
            <p:cNvCxnSpPr>
              <a:cxnSpLocks noChangeShapeType="1"/>
              <a:stCxn id="66" idx="3"/>
              <a:endCxn id="140" idx="1"/>
            </p:cNvCxnSpPr>
            <p:nvPr/>
          </p:nvCxnSpPr>
          <p:spPr bwMode="auto">
            <a:xfrm>
              <a:off x="2816685" y="3286840"/>
              <a:ext cx="772471" cy="34039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6" name="AutoShape 45">
              <a:extLst>
                <a:ext uri="{FF2B5EF4-FFF2-40B4-BE49-F238E27FC236}">
                  <a16:creationId xmlns:a16="http://schemas.microsoft.com/office/drawing/2014/main" id="{F123C765-C2B6-4A91-93C5-16023EE7C2C1}"/>
                </a:ext>
              </a:extLst>
            </p:cNvPr>
            <p:cNvCxnSpPr>
              <a:cxnSpLocks noChangeShapeType="1"/>
              <a:stCxn id="66" idx="3"/>
              <a:endCxn id="137" idx="1"/>
            </p:cNvCxnSpPr>
            <p:nvPr/>
          </p:nvCxnSpPr>
          <p:spPr bwMode="auto">
            <a:xfrm flipV="1">
              <a:off x="2816685" y="3266187"/>
              <a:ext cx="772471" cy="2065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7" name="Straight Arrow Connector 76">
              <a:extLst>
                <a:ext uri="{FF2B5EF4-FFF2-40B4-BE49-F238E27FC236}">
                  <a16:creationId xmlns:a16="http://schemas.microsoft.com/office/drawing/2014/main" id="{183DE028-41EC-4115-BCD5-10F0B43E7841}"/>
                </a:ext>
              </a:extLst>
            </p:cNvPr>
            <p:cNvCxnSpPr>
              <a:stCxn id="66" idx="3"/>
              <a:endCxn id="154" idx="1"/>
            </p:cNvCxnSpPr>
            <p:nvPr/>
          </p:nvCxnSpPr>
          <p:spPr bwMode="auto">
            <a:xfrm flipV="1">
              <a:off x="2816685" y="2194635"/>
              <a:ext cx="772471" cy="109220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8" name="Straight Arrow Connector 77">
              <a:extLst>
                <a:ext uri="{FF2B5EF4-FFF2-40B4-BE49-F238E27FC236}">
                  <a16:creationId xmlns:a16="http://schemas.microsoft.com/office/drawing/2014/main" id="{21ED2B18-D6DD-4911-8FB5-05A62E20369D}"/>
                </a:ext>
              </a:extLst>
            </p:cNvPr>
            <p:cNvCxnSpPr>
              <a:stCxn id="66" idx="3"/>
              <a:endCxn id="152" idx="1"/>
            </p:cNvCxnSpPr>
            <p:nvPr/>
          </p:nvCxnSpPr>
          <p:spPr bwMode="auto">
            <a:xfrm>
              <a:off x="2816685" y="3286840"/>
              <a:ext cx="763322" cy="178811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9" name="Straight Arrow Connector 78">
              <a:extLst>
                <a:ext uri="{FF2B5EF4-FFF2-40B4-BE49-F238E27FC236}">
                  <a16:creationId xmlns:a16="http://schemas.microsoft.com/office/drawing/2014/main" id="{3B6F1705-B5DD-48BE-9841-30CBDEEB0B8A}"/>
                </a:ext>
              </a:extLst>
            </p:cNvPr>
            <p:cNvCxnSpPr>
              <a:stCxn id="66" idx="3"/>
              <a:endCxn id="146" idx="1"/>
            </p:cNvCxnSpPr>
            <p:nvPr/>
          </p:nvCxnSpPr>
          <p:spPr bwMode="auto">
            <a:xfrm>
              <a:off x="2816685" y="3286840"/>
              <a:ext cx="763322" cy="106219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4" name="Straight Arrow Connector 103">
              <a:extLst>
                <a:ext uri="{FF2B5EF4-FFF2-40B4-BE49-F238E27FC236}">
                  <a16:creationId xmlns:a16="http://schemas.microsoft.com/office/drawing/2014/main" id="{4F937D96-2F87-437D-8427-2A56F5320B16}"/>
                </a:ext>
              </a:extLst>
            </p:cNvPr>
            <p:cNvCxnSpPr>
              <a:stCxn id="66" idx="3"/>
              <a:endCxn id="143" idx="1"/>
            </p:cNvCxnSpPr>
            <p:nvPr/>
          </p:nvCxnSpPr>
          <p:spPr bwMode="auto">
            <a:xfrm>
              <a:off x="2816685" y="3286840"/>
              <a:ext cx="763322" cy="69942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5" name="Straight Arrow Connector 104">
              <a:extLst>
                <a:ext uri="{FF2B5EF4-FFF2-40B4-BE49-F238E27FC236}">
                  <a16:creationId xmlns:a16="http://schemas.microsoft.com/office/drawing/2014/main" id="{D43E9292-977F-4E3E-BD6B-3232EEA9FAA9}"/>
                </a:ext>
              </a:extLst>
            </p:cNvPr>
            <p:cNvCxnSpPr>
              <a:stCxn id="66" idx="3"/>
              <a:endCxn id="149" idx="1"/>
            </p:cNvCxnSpPr>
            <p:nvPr/>
          </p:nvCxnSpPr>
          <p:spPr bwMode="auto">
            <a:xfrm>
              <a:off x="2816685" y="3286840"/>
              <a:ext cx="763322" cy="142807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110" name="Group 109">
              <a:extLst>
                <a:ext uri="{FF2B5EF4-FFF2-40B4-BE49-F238E27FC236}">
                  <a16:creationId xmlns:a16="http://schemas.microsoft.com/office/drawing/2014/main" id="{2296BFB7-85A5-4AC5-BC23-BD7E165817CD}"/>
                </a:ext>
              </a:extLst>
            </p:cNvPr>
            <p:cNvGrpSpPr/>
            <p:nvPr/>
          </p:nvGrpSpPr>
          <p:grpSpPr>
            <a:xfrm>
              <a:off x="3580007" y="1322333"/>
              <a:ext cx="3062223" cy="4266907"/>
              <a:chOff x="4932040" y="1277328"/>
              <a:chExt cx="3062223" cy="4266907"/>
            </a:xfrm>
          </p:grpSpPr>
          <p:sp>
            <p:nvSpPr>
              <p:cNvPr id="111" name="AutoShape 6">
                <a:extLst>
                  <a:ext uri="{FF2B5EF4-FFF2-40B4-BE49-F238E27FC236}">
                    <a16:creationId xmlns:a16="http://schemas.microsoft.com/office/drawing/2014/main" id="{A5219F89-2DE0-4FEE-B8DF-A340D47F84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14263" y="5237768"/>
                <a:ext cx="1080000" cy="306467"/>
              </a:xfrm>
              <a:prstGeom prst="flowChartAlternateProcess">
                <a:avLst/>
              </a:prstGeom>
              <a:solidFill>
                <a:srgbClr val="FF3B3B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30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8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6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4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1</a:t>
                </a:r>
              </a:p>
            </p:txBody>
          </p:sp>
          <p:cxnSp>
            <p:nvCxnSpPr>
              <p:cNvPr id="119" name="Straight Arrow Connector 118">
                <a:extLst>
                  <a:ext uri="{FF2B5EF4-FFF2-40B4-BE49-F238E27FC236}">
                    <a16:creationId xmlns:a16="http://schemas.microsoft.com/office/drawing/2014/main" id="{79023517-B2CD-4F68-A3FB-205C2E708E06}"/>
                  </a:ext>
                </a:extLst>
              </p:cNvPr>
              <p:cNvCxnSpPr>
                <a:stCxn id="120" idx="3"/>
                <a:endCxn id="111" idx="1"/>
              </p:cNvCxnSpPr>
              <p:nvPr/>
            </p:nvCxnSpPr>
            <p:spPr bwMode="auto">
              <a:xfrm flipV="1">
                <a:off x="6561285" y="5391002"/>
                <a:ext cx="352978" cy="1012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20" name="AutoShape 39">
                <a:extLst>
                  <a:ext uri="{FF2B5EF4-FFF2-40B4-BE49-F238E27FC236}">
                    <a16:creationId xmlns:a16="http://schemas.microsoft.com/office/drawing/2014/main" id="{266EB551-93AE-4D4F-816C-15A3C97A57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32040" y="5247293"/>
                <a:ext cx="1629245" cy="289441"/>
              </a:xfrm>
              <a:prstGeom prst="flowChartAlternateProcess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30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8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6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4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&gt;5,000 L/m</a:t>
                </a:r>
                <a:r>
                  <a:rPr kumimoji="0" lang="en-GB" sz="11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3</a:t>
                </a:r>
                <a:endParaRPr kumimoji="0" lang="en-GB" sz="1100" b="0" i="0" u="none" strike="noStrike" kern="120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23" name="AutoShape 48">
                <a:extLst>
                  <a:ext uri="{FF2B5EF4-FFF2-40B4-BE49-F238E27FC236}">
                    <a16:creationId xmlns:a16="http://schemas.microsoft.com/office/drawing/2014/main" id="{2C6DE9DD-906A-4A20-ADFA-4E049631D7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04520" y="1277328"/>
                <a:ext cx="1080000" cy="306467"/>
              </a:xfrm>
              <a:prstGeom prst="flowChartAlternateProcess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30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8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6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4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18</a:t>
                </a:r>
              </a:p>
            </p:txBody>
          </p:sp>
          <p:cxnSp>
            <p:nvCxnSpPr>
              <p:cNvPr id="124" name="AutoShape 52">
                <a:extLst>
                  <a:ext uri="{FF2B5EF4-FFF2-40B4-BE49-F238E27FC236}">
                    <a16:creationId xmlns:a16="http://schemas.microsoft.com/office/drawing/2014/main" id="{F7FB89EA-38BF-4164-B4FE-7FFFC36077C1}"/>
                  </a:ext>
                </a:extLst>
              </p:cNvPr>
              <p:cNvCxnSpPr>
                <a:cxnSpLocks noChangeShapeType="1"/>
                <a:stCxn id="125" idx="3"/>
                <a:endCxn id="123" idx="1"/>
              </p:cNvCxnSpPr>
              <p:nvPr/>
            </p:nvCxnSpPr>
            <p:spPr bwMode="auto">
              <a:xfrm>
                <a:off x="6563070" y="1429550"/>
                <a:ext cx="341450" cy="101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25" name="AutoShape 39">
                <a:extLst>
                  <a:ext uri="{FF2B5EF4-FFF2-40B4-BE49-F238E27FC236}">
                    <a16:creationId xmlns:a16="http://schemas.microsoft.com/office/drawing/2014/main" id="{2DB28415-DDAD-4ADF-8257-8C18CAA2FB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33825" y="1284829"/>
                <a:ext cx="1629245" cy="289441"/>
              </a:xfrm>
              <a:prstGeom prst="flowChartAlternateProcess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30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8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6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4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1 - 50 L/m</a:t>
                </a:r>
                <a:r>
                  <a:rPr kumimoji="0" lang="en-GB" sz="11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3</a:t>
                </a:r>
                <a:r>
                  <a:rPr kumimoji="0" lang="en-GB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</a:t>
                </a:r>
              </a:p>
            </p:txBody>
          </p:sp>
          <p:sp>
            <p:nvSpPr>
              <p:cNvPr id="126" name="AutoShape 49">
                <a:extLst>
                  <a:ext uri="{FF2B5EF4-FFF2-40B4-BE49-F238E27FC236}">
                    <a16:creationId xmlns:a16="http://schemas.microsoft.com/office/drawing/2014/main" id="{5D84328C-4E01-4BA6-BB99-C03CF672F2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14045" y="1628800"/>
                <a:ext cx="1080000" cy="306467"/>
              </a:xfrm>
              <a:prstGeom prst="flowChartAlternateProcess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30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8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6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4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16</a:t>
                </a:r>
              </a:p>
            </p:txBody>
          </p:sp>
          <p:cxnSp>
            <p:nvCxnSpPr>
              <p:cNvPr id="127" name="AutoShape 62">
                <a:extLst>
                  <a:ext uri="{FF2B5EF4-FFF2-40B4-BE49-F238E27FC236}">
                    <a16:creationId xmlns:a16="http://schemas.microsoft.com/office/drawing/2014/main" id="{60540459-51D4-4CAF-A783-2A97E25EE0A8}"/>
                  </a:ext>
                </a:extLst>
              </p:cNvPr>
              <p:cNvCxnSpPr>
                <a:cxnSpLocks noChangeShapeType="1"/>
                <a:stCxn id="128" idx="3"/>
                <a:endCxn id="126" idx="1"/>
              </p:cNvCxnSpPr>
              <p:nvPr/>
            </p:nvCxnSpPr>
            <p:spPr bwMode="auto">
              <a:xfrm>
                <a:off x="6561285" y="1782034"/>
                <a:ext cx="352760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28" name="AutoShape 39">
                <a:extLst>
                  <a:ext uri="{FF2B5EF4-FFF2-40B4-BE49-F238E27FC236}">
                    <a16:creationId xmlns:a16="http://schemas.microsoft.com/office/drawing/2014/main" id="{BAF759AA-23AE-4F2A-A340-D8FBA09B4B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32040" y="1637313"/>
                <a:ext cx="1629245" cy="289441"/>
              </a:xfrm>
              <a:prstGeom prst="flowChartAlternateProcess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30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8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6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4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51 - 500 L/m</a:t>
                </a:r>
                <a:r>
                  <a:rPr kumimoji="0" lang="en-GB" sz="11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3</a:t>
                </a:r>
                <a:endPara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29" name="AutoShape 59">
                <a:extLst>
                  <a:ext uri="{FF2B5EF4-FFF2-40B4-BE49-F238E27FC236}">
                    <a16:creationId xmlns:a16="http://schemas.microsoft.com/office/drawing/2014/main" id="{0A62E127-3200-4D0E-90ED-C2BC3A95E9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13155" y="2348880"/>
                <a:ext cx="1080000" cy="306467"/>
              </a:xfrm>
              <a:prstGeom prst="flowChartAlternateProcess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30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8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6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4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12</a:t>
                </a:r>
              </a:p>
            </p:txBody>
          </p:sp>
          <p:cxnSp>
            <p:nvCxnSpPr>
              <p:cNvPr id="130" name="AutoShape 64">
                <a:extLst>
                  <a:ext uri="{FF2B5EF4-FFF2-40B4-BE49-F238E27FC236}">
                    <a16:creationId xmlns:a16="http://schemas.microsoft.com/office/drawing/2014/main" id="{E74A0257-9DB7-4423-9A0A-17A3CCD692C7}"/>
                  </a:ext>
                </a:extLst>
              </p:cNvPr>
              <p:cNvCxnSpPr>
                <a:cxnSpLocks noChangeShapeType="1"/>
                <a:stCxn id="131" idx="3"/>
                <a:endCxn id="129" idx="1"/>
              </p:cNvCxnSpPr>
              <p:nvPr/>
            </p:nvCxnSpPr>
            <p:spPr bwMode="auto">
              <a:xfrm>
                <a:off x="6570434" y="2502114"/>
                <a:ext cx="342721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31" name="AutoShape 39">
                <a:extLst>
                  <a:ext uri="{FF2B5EF4-FFF2-40B4-BE49-F238E27FC236}">
                    <a16:creationId xmlns:a16="http://schemas.microsoft.com/office/drawing/2014/main" id="{5DC21847-CC29-417B-92DC-75A7926869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41189" y="2357393"/>
                <a:ext cx="1629245" cy="289441"/>
              </a:xfrm>
              <a:prstGeom prst="flowChartAlternateProcess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30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8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6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4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1,001 – </a:t>
                </a:r>
                <a:r>
                  <a:rPr lang="en-GB" sz="1100" b="0" dirty="0">
                    <a:solidFill>
                      <a:prstClr val="black"/>
                    </a:solidFill>
                  </a:rPr>
                  <a:t>1</a:t>
                </a:r>
                <a:r>
                  <a:rPr kumimoji="0" lang="en-GB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,500 L/m</a:t>
                </a:r>
                <a:r>
                  <a:rPr kumimoji="0" lang="en-GB" sz="11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3</a:t>
                </a:r>
              </a:p>
            </p:txBody>
          </p:sp>
          <p:sp>
            <p:nvSpPr>
              <p:cNvPr id="132" name="AutoShape 16">
                <a:extLst>
                  <a:ext uri="{FF2B5EF4-FFF2-40B4-BE49-F238E27FC236}">
                    <a16:creationId xmlns:a16="http://schemas.microsoft.com/office/drawing/2014/main" id="{9CD10BD9-996B-44D5-9896-75F66CF820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13155" y="2708920"/>
                <a:ext cx="1080000" cy="306467"/>
              </a:xfrm>
              <a:prstGeom prst="flowChartAlternateProcess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30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8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6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4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10</a:t>
                </a:r>
              </a:p>
            </p:txBody>
          </p:sp>
          <p:cxnSp>
            <p:nvCxnSpPr>
              <p:cNvPr id="133" name="AutoShape 65">
                <a:extLst>
                  <a:ext uri="{FF2B5EF4-FFF2-40B4-BE49-F238E27FC236}">
                    <a16:creationId xmlns:a16="http://schemas.microsoft.com/office/drawing/2014/main" id="{6F0FB4E1-16F8-4116-95B3-378F95A6D264}"/>
                  </a:ext>
                </a:extLst>
              </p:cNvPr>
              <p:cNvCxnSpPr>
                <a:cxnSpLocks noChangeShapeType="1"/>
                <a:stCxn id="134" idx="3"/>
                <a:endCxn id="132" idx="1"/>
              </p:cNvCxnSpPr>
              <p:nvPr/>
            </p:nvCxnSpPr>
            <p:spPr bwMode="auto">
              <a:xfrm flipV="1">
                <a:off x="6570434" y="2862154"/>
                <a:ext cx="342721" cy="787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34" name="AutoShape 39">
                <a:extLst>
                  <a:ext uri="{FF2B5EF4-FFF2-40B4-BE49-F238E27FC236}">
                    <a16:creationId xmlns:a16="http://schemas.microsoft.com/office/drawing/2014/main" id="{DAF7711E-9A9F-4581-BD33-374128BA26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41189" y="2718220"/>
                <a:ext cx="1629245" cy="289441"/>
              </a:xfrm>
              <a:prstGeom prst="flowChartAlternateProcess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30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8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6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4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1,501 – 2,000 L/m</a:t>
                </a:r>
                <a:r>
                  <a:rPr kumimoji="0" lang="en-GB" sz="11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3</a:t>
                </a:r>
                <a:r>
                  <a:rPr kumimoji="0" lang="en-GB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</a:t>
                </a:r>
              </a:p>
            </p:txBody>
          </p:sp>
          <p:sp>
            <p:nvSpPr>
              <p:cNvPr id="135" name="AutoShape 58">
                <a:extLst>
                  <a:ext uri="{FF2B5EF4-FFF2-40B4-BE49-F238E27FC236}">
                    <a16:creationId xmlns:a16="http://schemas.microsoft.com/office/drawing/2014/main" id="{5D9E2295-E543-4C74-8393-F5808502D4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13155" y="3068960"/>
                <a:ext cx="1080000" cy="306467"/>
              </a:xfrm>
              <a:prstGeom prst="flowChartAlternateProcess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30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8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6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4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8</a:t>
                </a:r>
              </a:p>
            </p:txBody>
          </p:sp>
          <p:cxnSp>
            <p:nvCxnSpPr>
              <p:cNvPr id="136" name="AutoShape 66">
                <a:extLst>
                  <a:ext uri="{FF2B5EF4-FFF2-40B4-BE49-F238E27FC236}">
                    <a16:creationId xmlns:a16="http://schemas.microsoft.com/office/drawing/2014/main" id="{6595E9A7-039C-4058-B329-36D614E2BCDA}"/>
                  </a:ext>
                </a:extLst>
              </p:cNvPr>
              <p:cNvCxnSpPr>
                <a:cxnSpLocks noChangeShapeType="1"/>
                <a:stCxn id="137" idx="3"/>
                <a:endCxn id="135" idx="1"/>
              </p:cNvCxnSpPr>
              <p:nvPr/>
            </p:nvCxnSpPr>
            <p:spPr bwMode="auto">
              <a:xfrm>
                <a:off x="6570434" y="3221182"/>
                <a:ext cx="342721" cy="101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37" name="AutoShape 39">
                <a:extLst>
                  <a:ext uri="{FF2B5EF4-FFF2-40B4-BE49-F238E27FC236}">
                    <a16:creationId xmlns:a16="http://schemas.microsoft.com/office/drawing/2014/main" id="{E058333F-733C-46F3-BB8F-B9722F5D5C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41189" y="3076461"/>
                <a:ext cx="1629245" cy="289441"/>
              </a:xfrm>
              <a:prstGeom prst="flowChartAlternateProcess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30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8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6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4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2,001 – 2,500 L/m</a:t>
                </a:r>
                <a:r>
                  <a:rPr kumimoji="0" lang="en-GB" sz="11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3</a:t>
                </a:r>
                <a:endPara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38" name="AutoShape 57">
                <a:extLst>
                  <a:ext uri="{FF2B5EF4-FFF2-40B4-BE49-F238E27FC236}">
                    <a16:creationId xmlns:a16="http://schemas.microsoft.com/office/drawing/2014/main" id="{B6370D09-DD64-49BB-9A2F-950156E2D9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14263" y="3429000"/>
                <a:ext cx="1080000" cy="306467"/>
              </a:xfrm>
              <a:prstGeom prst="flowChartAlternateProcess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30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8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6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4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6</a:t>
                </a:r>
              </a:p>
            </p:txBody>
          </p:sp>
          <p:cxnSp>
            <p:nvCxnSpPr>
              <p:cNvPr id="139" name="AutoShape 67">
                <a:extLst>
                  <a:ext uri="{FF2B5EF4-FFF2-40B4-BE49-F238E27FC236}">
                    <a16:creationId xmlns:a16="http://schemas.microsoft.com/office/drawing/2014/main" id="{D52A62E7-D9B6-4264-ADDE-53D6C27CE727}"/>
                  </a:ext>
                </a:extLst>
              </p:cNvPr>
              <p:cNvCxnSpPr>
                <a:cxnSpLocks noChangeShapeType="1"/>
                <a:stCxn id="140" idx="3"/>
                <a:endCxn id="138" idx="1"/>
              </p:cNvCxnSpPr>
              <p:nvPr/>
            </p:nvCxnSpPr>
            <p:spPr bwMode="auto">
              <a:xfrm>
                <a:off x="6570434" y="3582234"/>
                <a:ext cx="343829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40" name="AutoShape 39">
                <a:extLst>
                  <a:ext uri="{FF2B5EF4-FFF2-40B4-BE49-F238E27FC236}">
                    <a16:creationId xmlns:a16="http://schemas.microsoft.com/office/drawing/2014/main" id="{AB37125E-4D51-46B8-A740-E509E613EE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41189" y="3437513"/>
                <a:ext cx="1629245" cy="289441"/>
              </a:xfrm>
              <a:prstGeom prst="flowChartAlternateProcess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30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8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6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4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100" b="0" dirty="0">
                    <a:solidFill>
                      <a:prstClr val="black"/>
                    </a:solidFill>
                  </a:rPr>
                  <a:t>2</a:t>
                </a:r>
                <a:r>
                  <a:rPr kumimoji="0" lang="en-GB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,501 - 3,000 L/m</a:t>
                </a:r>
                <a:r>
                  <a:rPr kumimoji="0" lang="en-GB" sz="11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3</a:t>
                </a:r>
                <a:endPara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41" name="AutoShape 51">
                <a:extLst>
                  <a:ext uri="{FF2B5EF4-FFF2-40B4-BE49-F238E27FC236}">
                    <a16:creationId xmlns:a16="http://schemas.microsoft.com/office/drawing/2014/main" id="{B06D9205-D5D4-40CE-B8B1-FC09EB7A32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13155" y="3789040"/>
                <a:ext cx="1080000" cy="306467"/>
              </a:xfrm>
              <a:prstGeom prst="flowChartAlternateProcess">
                <a:avLst/>
              </a:prstGeom>
              <a:solidFill>
                <a:srgbClr val="FF3B3B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30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8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6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4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5</a:t>
                </a:r>
              </a:p>
            </p:txBody>
          </p:sp>
          <p:cxnSp>
            <p:nvCxnSpPr>
              <p:cNvPr id="142" name="Straight Arrow Connector 141">
                <a:extLst>
                  <a:ext uri="{FF2B5EF4-FFF2-40B4-BE49-F238E27FC236}">
                    <a16:creationId xmlns:a16="http://schemas.microsoft.com/office/drawing/2014/main" id="{D21F9652-56E2-43D2-BB69-0194F958F0AC}"/>
                  </a:ext>
                </a:extLst>
              </p:cNvPr>
              <p:cNvCxnSpPr>
                <a:stCxn id="143" idx="3"/>
                <a:endCxn id="141" idx="1"/>
              </p:cNvCxnSpPr>
              <p:nvPr/>
            </p:nvCxnSpPr>
            <p:spPr bwMode="auto">
              <a:xfrm>
                <a:off x="6561285" y="3941262"/>
                <a:ext cx="351870" cy="1012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43" name="AutoShape 39">
                <a:extLst>
                  <a:ext uri="{FF2B5EF4-FFF2-40B4-BE49-F238E27FC236}">
                    <a16:creationId xmlns:a16="http://schemas.microsoft.com/office/drawing/2014/main" id="{ECD04C38-5835-4B44-BBCA-DF2F9FD8C9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32040" y="3796541"/>
                <a:ext cx="1629245" cy="289441"/>
              </a:xfrm>
              <a:prstGeom prst="flowChartAlternateProcess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30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8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6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4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3,001 – 3,500 L/m</a:t>
                </a:r>
                <a:r>
                  <a:rPr kumimoji="0" lang="en-GB" sz="11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3</a:t>
                </a:r>
                <a:endPara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44" name="AutoShape 51">
                <a:extLst>
                  <a:ext uri="{FF2B5EF4-FFF2-40B4-BE49-F238E27FC236}">
                    <a16:creationId xmlns:a16="http://schemas.microsoft.com/office/drawing/2014/main" id="{6CA5FDF2-CE7B-4979-88AB-42B67BAB01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13155" y="4149080"/>
                <a:ext cx="1080000" cy="306467"/>
              </a:xfrm>
              <a:prstGeom prst="flowChartAlternateProcess">
                <a:avLst/>
              </a:prstGeom>
              <a:solidFill>
                <a:srgbClr val="FF3B3B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30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8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6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4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4</a:t>
                </a:r>
              </a:p>
            </p:txBody>
          </p:sp>
          <p:cxnSp>
            <p:nvCxnSpPr>
              <p:cNvPr id="145" name="AutoShape 68">
                <a:extLst>
                  <a:ext uri="{FF2B5EF4-FFF2-40B4-BE49-F238E27FC236}">
                    <a16:creationId xmlns:a16="http://schemas.microsoft.com/office/drawing/2014/main" id="{BED70EFD-8BFC-436D-B85B-F75DDA68E409}"/>
                  </a:ext>
                </a:extLst>
              </p:cNvPr>
              <p:cNvCxnSpPr>
                <a:cxnSpLocks noChangeShapeType="1"/>
                <a:stCxn id="146" idx="3"/>
                <a:endCxn id="144" idx="1"/>
              </p:cNvCxnSpPr>
              <p:nvPr/>
            </p:nvCxnSpPr>
            <p:spPr bwMode="auto">
              <a:xfrm flipV="1">
                <a:off x="6561285" y="4302314"/>
                <a:ext cx="351870" cy="1716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46" name="AutoShape 39">
                <a:extLst>
                  <a:ext uri="{FF2B5EF4-FFF2-40B4-BE49-F238E27FC236}">
                    <a16:creationId xmlns:a16="http://schemas.microsoft.com/office/drawing/2014/main" id="{630077BD-75E9-40D6-8E53-8245CA1723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32040" y="4159309"/>
                <a:ext cx="1629245" cy="289441"/>
              </a:xfrm>
              <a:prstGeom prst="flowChartAlternateProcess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30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8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6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4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100" b="0" dirty="0">
                    <a:solidFill>
                      <a:prstClr val="black"/>
                    </a:solidFill>
                  </a:rPr>
                  <a:t>3</a:t>
                </a:r>
                <a:r>
                  <a:rPr kumimoji="0" lang="en-GB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,501 – 4.000 L/m</a:t>
                </a:r>
                <a:r>
                  <a:rPr kumimoji="0" lang="en-GB" sz="11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3</a:t>
                </a:r>
                <a:endPara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47" name="AutoShape 6">
                <a:extLst>
                  <a:ext uri="{FF2B5EF4-FFF2-40B4-BE49-F238E27FC236}">
                    <a16:creationId xmlns:a16="http://schemas.microsoft.com/office/drawing/2014/main" id="{FAD4B792-65C8-4EF2-8426-D668321CB5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13155" y="4517688"/>
                <a:ext cx="1080000" cy="306467"/>
              </a:xfrm>
              <a:prstGeom prst="flowChartAlternateProcess">
                <a:avLst/>
              </a:prstGeom>
              <a:solidFill>
                <a:srgbClr val="FF3B3B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30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8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6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4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3</a:t>
                </a:r>
              </a:p>
            </p:txBody>
          </p:sp>
          <p:cxnSp>
            <p:nvCxnSpPr>
              <p:cNvPr id="148" name="Straight Arrow Connector 147">
                <a:extLst>
                  <a:ext uri="{FF2B5EF4-FFF2-40B4-BE49-F238E27FC236}">
                    <a16:creationId xmlns:a16="http://schemas.microsoft.com/office/drawing/2014/main" id="{1DC88696-289C-40E4-8932-B2408F1EBBAC}"/>
                  </a:ext>
                </a:extLst>
              </p:cNvPr>
              <p:cNvCxnSpPr>
                <a:stCxn id="149" idx="3"/>
                <a:endCxn id="147" idx="1"/>
              </p:cNvCxnSpPr>
              <p:nvPr/>
            </p:nvCxnSpPr>
            <p:spPr bwMode="auto">
              <a:xfrm>
                <a:off x="6561285" y="4669910"/>
                <a:ext cx="351870" cy="1012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49" name="AutoShape 39">
                <a:extLst>
                  <a:ext uri="{FF2B5EF4-FFF2-40B4-BE49-F238E27FC236}">
                    <a16:creationId xmlns:a16="http://schemas.microsoft.com/office/drawing/2014/main" id="{218B62B4-A79B-4196-8222-F51EFF92C8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32040" y="4525189"/>
                <a:ext cx="1629245" cy="289441"/>
              </a:xfrm>
              <a:prstGeom prst="flowChartAlternateProcess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30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8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6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4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4,001 – 4,500 L/m</a:t>
                </a:r>
                <a:r>
                  <a:rPr kumimoji="0" lang="en-GB" sz="11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3</a:t>
                </a:r>
                <a:endPara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50" name="AutoShape 6">
                <a:extLst>
                  <a:ext uri="{FF2B5EF4-FFF2-40B4-BE49-F238E27FC236}">
                    <a16:creationId xmlns:a16="http://schemas.microsoft.com/office/drawing/2014/main" id="{E3AD9CA6-7FC3-48FB-8CEF-0D8BDA4B28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13155" y="4877728"/>
                <a:ext cx="1080000" cy="306467"/>
              </a:xfrm>
              <a:prstGeom prst="flowChartAlternateProcess">
                <a:avLst/>
              </a:prstGeom>
              <a:solidFill>
                <a:srgbClr val="FF3B3B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30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8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6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4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2</a:t>
                </a:r>
              </a:p>
            </p:txBody>
          </p:sp>
          <p:cxnSp>
            <p:nvCxnSpPr>
              <p:cNvPr id="151" name="AutoShape 69">
                <a:extLst>
                  <a:ext uri="{FF2B5EF4-FFF2-40B4-BE49-F238E27FC236}">
                    <a16:creationId xmlns:a16="http://schemas.microsoft.com/office/drawing/2014/main" id="{56B7F48E-5195-4D89-8CB6-00E6DE745EA9}"/>
                  </a:ext>
                </a:extLst>
              </p:cNvPr>
              <p:cNvCxnSpPr>
                <a:cxnSpLocks noChangeShapeType="1"/>
                <a:stCxn id="152" idx="3"/>
                <a:endCxn id="150" idx="1"/>
              </p:cNvCxnSpPr>
              <p:nvPr/>
            </p:nvCxnSpPr>
            <p:spPr bwMode="auto">
              <a:xfrm>
                <a:off x="6561285" y="5029950"/>
                <a:ext cx="351870" cy="101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52" name="AutoShape 39">
                <a:extLst>
                  <a:ext uri="{FF2B5EF4-FFF2-40B4-BE49-F238E27FC236}">
                    <a16:creationId xmlns:a16="http://schemas.microsoft.com/office/drawing/2014/main" id="{58D496BD-0BA4-49B4-BD24-3001F2747B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32040" y="4885229"/>
                <a:ext cx="1629245" cy="289441"/>
              </a:xfrm>
              <a:prstGeom prst="flowChartAlternateProcess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30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8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6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4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100" b="0" dirty="0">
                    <a:solidFill>
                      <a:prstClr val="black"/>
                    </a:solidFill>
                  </a:rPr>
                  <a:t>4</a:t>
                </a:r>
                <a:r>
                  <a:rPr kumimoji="0" lang="en-GB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,501 – 5,000 L/m</a:t>
                </a:r>
                <a:r>
                  <a:rPr kumimoji="0" lang="en-GB" sz="11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3</a:t>
                </a:r>
                <a:endParaRPr kumimoji="0" lang="en-GB" sz="1100" b="0" i="0" u="none" strike="noStrike" kern="120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cxnSp>
            <p:nvCxnSpPr>
              <p:cNvPr id="153" name="AutoShape 63">
                <a:extLst>
                  <a:ext uri="{FF2B5EF4-FFF2-40B4-BE49-F238E27FC236}">
                    <a16:creationId xmlns:a16="http://schemas.microsoft.com/office/drawing/2014/main" id="{BE8460F8-34BB-4A14-ABFD-C9D286BEE29F}"/>
                  </a:ext>
                </a:extLst>
              </p:cNvPr>
              <p:cNvCxnSpPr>
                <a:cxnSpLocks noChangeShapeType="1"/>
                <a:stCxn id="154" idx="3"/>
                <a:endCxn id="155" idx="1"/>
              </p:cNvCxnSpPr>
              <p:nvPr/>
            </p:nvCxnSpPr>
            <p:spPr bwMode="auto">
              <a:xfrm>
                <a:off x="6570434" y="2149630"/>
                <a:ext cx="343611" cy="101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54" name="AutoShape 39">
                <a:extLst>
                  <a:ext uri="{FF2B5EF4-FFF2-40B4-BE49-F238E27FC236}">
                    <a16:creationId xmlns:a16="http://schemas.microsoft.com/office/drawing/2014/main" id="{BB58018A-28D9-424B-8AEB-352D83FDAA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41189" y="2004909"/>
                <a:ext cx="1629245" cy="289441"/>
              </a:xfrm>
              <a:prstGeom prst="flowChartAlternateProcess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30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8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6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4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501 – 1,000 L/m</a:t>
                </a:r>
                <a:r>
                  <a:rPr kumimoji="0" lang="en-GB" sz="11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3</a:t>
                </a:r>
                <a:r>
                  <a:rPr kumimoji="0" lang="en-GB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</a:t>
                </a:r>
              </a:p>
            </p:txBody>
          </p:sp>
          <p:sp>
            <p:nvSpPr>
              <p:cNvPr id="155" name="AutoShape 59">
                <a:extLst>
                  <a:ext uri="{FF2B5EF4-FFF2-40B4-BE49-F238E27FC236}">
                    <a16:creationId xmlns:a16="http://schemas.microsoft.com/office/drawing/2014/main" id="{7BF6C4A3-D265-495C-9597-6999D6C694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14045" y="1997408"/>
                <a:ext cx="1080000" cy="306467"/>
              </a:xfrm>
              <a:prstGeom prst="flowChartAlternateProcess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30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8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6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4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14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798866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15" y="75762"/>
            <a:ext cx="8205788" cy="933450"/>
          </a:xfrm>
        </p:spPr>
        <p:txBody>
          <a:bodyPr/>
          <a:lstStyle/>
          <a:p>
            <a:pPr algn="l"/>
            <a:r>
              <a:rPr lang="en-GB" dirty="0"/>
              <a:t>Social Compliance</a:t>
            </a:r>
          </a:p>
        </p:txBody>
      </p:sp>
      <p:grpSp>
        <p:nvGrpSpPr>
          <p:cNvPr id="91" name="Group 90"/>
          <p:cNvGrpSpPr/>
          <p:nvPr/>
        </p:nvGrpSpPr>
        <p:grpSpPr>
          <a:xfrm>
            <a:off x="1450014" y="1628800"/>
            <a:ext cx="6366112" cy="4464496"/>
            <a:chOff x="1450014" y="1628800"/>
            <a:chExt cx="6366112" cy="4464496"/>
          </a:xfrm>
        </p:grpSpPr>
        <p:sp>
          <p:nvSpPr>
            <p:cNvPr id="54" name="AutoShape 2"/>
            <p:cNvSpPr>
              <a:spLocks noChangeArrowheads="1"/>
            </p:cNvSpPr>
            <p:nvPr/>
          </p:nvSpPr>
          <p:spPr bwMode="auto">
            <a:xfrm>
              <a:off x="1450014" y="2564904"/>
              <a:ext cx="1753834" cy="2287965"/>
            </a:xfrm>
            <a:prstGeom prst="flowChartAlternateProcess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3000" b="1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800" b="1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600" b="1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400" b="1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None/>
              </a:pPr>
              <a:r>
                <a:rPr lang="en-GB" sz="1100" b="0" dirty="0"/>
                <a:t>For what proportion of the supply chain can you prove you are compliant, via a fully documented management process and an appropriate audited social compliance programme throughout the supply chain</a:t>
              </a:r>
            </a:p>
          </p:txBody>
        </p:sp>
        <p:cxnSp>
          <p:nvCxnSpPr>
            <p:cNvPr id="31" name="Straight Arrow Connector 30"/>
            <p:cNvCxnSpPr>
              <a:stCxn id="54" idx="3"/>
              <a:endCxn id="202" idx="1"/>
            </p:cNvCxnSpPr>
            <p:nvPr/>
          </p:nvCxnSpPr>
          <p:spPr bwMode="auto">
            <a:xfrm>
              <a:off x="3203848" y="3708887"/>
              <a:ext cx="1548172" cy="781436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6" name="Straight Arrow Connector 35"/>
            <p:cNvCxnSpPr>
              <a:stCxn id="54" idx="3"/>
              <a:endCxn id="205" idx="1"/>
            </p:cNvCxnSpPr>
            <p:nvPr/>
          </p:nvCxnSpPr>
          <p:spPr bwMode="auto">
            <a:xfrm>
              <a:off x="3203848" y="3708887"/>
              <a:ext cx="1548172" cy="114420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" name="Straight Arrow Connector 4"/>
            <p:cNvCxnSpPr>
              <a:stCxn id="54" idx="3"/>
              <a:endCxn id="208" idx="1"/>
            </p:cNvCxnSpPr>
            <p:nvPr/>
          </p:nvCxnSpPr>
          <p:spPr bwMode="auto">
            <a:xfrm>
              <a:off x="3203848" y="3708887"/>
              <a:ext cx="1548172" cy="151008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Straight Arrow Connector 9"/>
            <p:cNvCxnSpPr>
              <a:stCxn id="54" idx="3"/>
              <a:endCxn id="181" idx="1"/>
            </p:cNvCxnSpPr>
            <p:nvPr/>
          </p:nvCxnSpPr>
          <p:spPr bwMode="auto">
            <a:xfrm>
              <a:off x="3203848" y="3708887"/>
              <a:ext cx="1548172" cy="22321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7" name="Straight Arrow Connector 46"/>
            <p:cNvCxnSpPr>
              <a:stCxn id="54" idx="3"/>
              <a:endCxn id="211" idx="1"/>
            </p:cNvCxnSpPr>
            <p:nvPr/>
          </p:nvCxnSpPr>
          <p:spPr bwMode="auto">
            <a:xfrm>
              <a:off x="3203848" y="3708887"/>
              <a:ext cx="1548172" cy="187012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3" name="Straight Arrow Connector 142"/>
            <p:cNvCxnSpPr>
              <a:stCxn id="54" idx="3"/>
              <a:endCxn id="120" idx="1"/>
            </p:cNvCxnSpPr>
            <p:nvPr/>
          </p:nvCxnSpPr>
          <p:spPr bwMode="auto">
            <a:xfrm>
              <a:off x="3203848" y="3708887"/>
              <a:ext cx="1550055" cy="39641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7" name="Straight Arrow Connector 146"/>
            <p:cNvCxnSpPr>
              <a:stCxn id="54" idx="3"/>
              <a:endCxn id="171" idx="1"/>
            </p:cNvCxnSpPr>
            <p:nvPr/>
          </p:nvCxnSpPr>
          <p:spPr bwMode="auto">
            <a:xfrm>
              <a:off x="3203848" y="3708887"/>
              <a:ext cx="1550055" cy="1635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" name="Straight Arrow Connector 153"/>
            <p:cNvCxnSpPr>
              <a:stCxn id="54" idx="3"/>
              <a:endCxn id="148" idx="1"/>
            </p:cNvCxnSpPr>
            <p:nvPr/>
          </p:nvCxnSpPr>
          <p:spPr bwMode="auto">
            <a:xfrm flipV="1">
              <a:off x="3203848" y="2933150"/>
              <a:ext cx="1559204" cy="77573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8" name="Straight Arrow Connector 157"/>
            <p:cNvCxnSpPr>
              <a:stCxn id="54" idx="3"/>
              <a:endCxn id="159" idx="1"/>
            </p:cNvCxnSpPr>
            <p:nvPr/>
          </p:nvCxnSpPr>
          <p:spPr bwMode="auto">
            <a:xfrm flipV="1">
              <a:off x="3203848" y="3346763"/>
              <a:ext cx="1550055" cy="36212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0" name="Straight Arrow Connector 159"/>
            <p:cNvCxnSpPr>
              <a:stCxn id="54" idx="3"/>
              <a:endCxn id="139" idx="1"/>
            </p:cNvCxnSpPr>
            <p:nvPr/>
          </p:nvCxnSpPr>
          <p:spPr bwMode="auto">
            <a:xfrm flipV="1">
              <a:off x="3203848" y="2555687"/>
              <a:ext cx="1559204" cy="11532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4" name="Straight Arrow Connector 163"/>
            <p:cNvCxnSpPr>
              <a:stCxn id="54" idx="3"/>
              <a:endCxn id="132" idx="1"/>
            </p:cNvCxnSpPr>
            <p:nvPr/>
          </p:nvCxnSpPr>
          <p:spPr bwMode="auto">
            <a:xfrm flipV="1">
              <a:off x="3203848" y="2177645"/>
              <a:ext cx="1550055" cy="153124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6" name="Straight Arrow Connector 65"/>
            <p:cNvCxnSpPr>
              <a:stCxn id="54" idx="3"/>
              <a:endCxn id="129" idx="1"/>
            </p:cNvCxnSpPr>
            <p:nvPr/>
          </p:nvCxnSpPr>
          <p:spPr bwMode="auto">
            <a:xfrm flipV="1">
              <a:off x="3203848" y="1781022"/>
              <a:ext cx="1551840" cy="192786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82" name="Group 81"/>
            <p:cNvGrpSpPr/>
            <p:nvPr/>
          </p:nvGrpSpPr>
          <p:grpSpPr>
            <a:xfrm>
              <a:off x="4753903" y="3951058"/>
              <a:ext cx="3062223" cy="306467"/>
              <a:chOff x="4753903" y="4239090"/>
              <a:chExt cx="3062223" cy="306467"/>
            </a:xfrm>
          </p:grpSpPr>
          <p:sp>
            <p:nvSpPr>
              <p:cNvPr id="107" name="AutoShape 6"/>
              <p:cNvSpPr>
                <a:spLocks noChangeArrowheads="1"/>
              </p:cNvSpPr>
              <p:nvPr/>
            </p:nvSpPr>
            <p:spPr bwMode="auto">
              <a:xfrm>
                <a:off x="6736126" y="4239090"/>
                <a:ext cx="1080000" cy="306467"/>
              </a:xfrm>
              <a:prstGeom prst="flowChartAlternateProcess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30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8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6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4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SzTx/>
                  <a:buFontTx/>
                  <a:buNone/>
                </a:pPr>
                <a:r>
                  <a:rPr lang="en-GB" sz="1200" dirty="0">
                    <a:solidFill>
                      <a:schemeClr val="tx1"/>
                    </a:solidFill>
                  </a:rPr>
                  <a:t>9</a:t>
                </a:r>
              </a:p>
            </p:txBody>
          </p:sp>
          <p:cxnSp>
            <p:nvCxnSpPr>
              <p:cNvPr id="118" name="Straight Arrow Connector 117"/>
              <p:cNvCxnSpPr>
                <a:stCxn id="120" idx="3"/>
                <a:endCxn id="107" idx="1"/>
              </p:cNvCxnSpPr>
              <p:nvPr/>
            </p:nvCxnSpPr>
            <p:spPr bwMode="auto">
              <a:xfrm flipV="1">
                <a:off x="6383148" y="4392324"/>
                <a:ext cx="352978" cy="1012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20" name="AutoShape 39"/>
              <p:cNvSpPr>
                <a:spLocks noChangeArrowheads="1"/>
              </p:cNvSpPr>
              <p:nvPr/>
            </p:nvSpPr>
            <p:spPr bwMode="auto">
              <a:xfrm>
                <a:off x="4753903" y="4248615"/>
                <a:ext cx="1629245" cy="289441"/>
              </a:xfrm>
              <a:prstGeom prst="flowChartAlternateProcess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30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8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6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4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SzTx/>
                  <a:buFontTx/>
                  <a:buNone/>
                </a:pPr>
                <a:r>
                  <a:rPr lang="en-GB" sz="1100" b="0" dirty="0">
                    <a:solidFill>
                      <a:schemeClr val="tx1"/>
                    </a:solidFill>
                  </a:rPr>
                  <a:t>41 - 50%</a:t>
                </a:r>
              </a:p>
            </p:txBody>
          </p:sp>
        </p:grpSp>
        <p:grpSp>
          <p:nvGrpSpPr>
            <p:cNvPr id="90" name="Group 89"/>
            <p:cNvGrpSpPr/>
            <p:nvPr/>
          </p:nvGrpSpPr>
          <p:grpSpPr>
            <a:xfrm>
              <a:off x="4753903" y="1628800"/>
              <a:ext cx="3062005" cy="702078"/>
              <a:chOff x="4753903" y="278650"/>
              <a:chExt cx="3062005" cy="702078"/>
            </a:xfrm>
          </p:grpSpPr>
          <p:grpSp>
            <p:nvGrpSpPr>
              <p:cNvPr id="88" name="Group 87"/>
              <p:cNvGrpSpPr/>
              <p:nvPr/>
            </p:nvGrpSpPr>
            <p:grpSpPr>
              <a:xfrm>
                <a:off x="4755688" y="278650"/>
                <a:ext cx="3050695" cy="306467"/>
                <a:chOff x="4755688" y="278650"/>
                <a:chExt cx="3050695" cy="306467"/>
              </a:xfrm>
            </p:grpSpPr>
            <p:sp>
              <p:nvSpPr>
                <p:cNvPr id="126" name="AutoShape 48"/>
                <p:cNvSpPr>
                  <a:spLocks noChangeArrowheads="1"/>
                </p:cNvSpPr>
                <p:nvPr/>
              </p:nvSpPr>
              <p:spPr bwMode="auto">
                <a:xfrm>
                  <a:off x="6726383" y="278650"/>
                  <a:ext cx="1080000" cy="306467"/>
                </a:xfrm>
                <a:prstGeom prst="flowChartAlternateProcess">
                  <a:avLst/>
                </a:prstGeom>
                <a:solidFill>
                  <a:srgbClr val="92D05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30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28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26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24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SzTx/>
                    <a:buFontTx/>
                    <a:buNone/>
                  </a:pPr>
                  <a:r>
                    <a:rPr lang="en-GB" sz="1200" dirty="0">
                      <a:solidFill>
                        <a:schemeClr val="tx1"/>
                      </a:solidFill>
                    </a:rPr>
                    <a:t>20</a:t>
                  </a:r>
                </a:p>
              </p:txBody>
            </p:sp>
            <p:cxnSp>
              <p:nvCxnSpPr>
                <p:cNvPr id="127" name="AutoShape 52"/>
                <p:cNvCxnSpPr>
                  <a:cxnSpLocks noChangeShapeType="1"/>
                  <a:stCxn id="129" idx="3"/>
                  <a:endCxn id="126" idx="1"/>
                </p:cNvCxnSpPr>
                <p:nvPr/>
              </p:nvCxnSpPr>
              <p:spPr bwMode="auto">
                <a:xfrm>
                  <a:off x="6384933" y="430872"/>
                  <a:ext cx="341450" cy="1012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129" name="AutoShape 39"/>
                <p:cNvSpPr>
                  <a:spLocks noChangeArrowheads="1"/>
                </p:cNvSpPr>
                <p:nvPr/>
              </p:nvSpPr>
              <p:spPr bwMode="auto">
                <a:xfrm>
                  <a:off x="4755688" y="286151"/>
                  <a:ext cx="1629245" cy="289441"/>
                </a:xfrm>
                <a:prstGeom prst="flowChartAlternateProcess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30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28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26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24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SzTx/>
                    <a:buFontTx/>
                    <a:buNone/>
                  </a:pPr>
                  <a:r>
                    <a:rPr lang="en-GB" sz="1100" b="0" dirty="0">
                      <a:solidFill>
                        <a:schemeClr val="tx1"/>
                      </a:solidFill>
                    </a:rPr>
                    <a:t>100%</a:t>
                  </a:r>
                </a:p>
              </p:txBody>
            </p:sp>
          </p:grpSp>
          <p:grpSp>
            <p:nvGrpSpPr>
              <p:cNvPr id="87" name="Group 86"/>
              <p:cNvGrpSpPr/>
              <p:nvPr/>
            </p:nvGrpSpPr>
            <p:grpSpPr>
              <a:xfrm>
                <a:off x="4753903" y="674261"/>
                <a:ext cx="3062005" cy="306467"/>
                <a:chOff x="4753903" y="630122"/>
                <a:chExt cx="3062005" cy="306467"/>
              </a:xfrm>
            </p:grpSpPr>
            <p:sp>
              <p:nvSpPr>
                <p:cNvPr id="130" name="AutoShape 49"/>
                <p:cNvSpPr>
                  <a:spLocks noChangeArrowheads="1"/>
                </p:cNvSpPr>
                <p:nvPr/>
              </p:nvSpPr>
              <p:spPr bwMode="auto">
                <a:xfrm>
                  <a:off x="6735908" y="630122"/>
                  <a:ext cx="1080000" cy="306467"/>
                </a:xfrm>
                <a:prstGeom prst="flowChartAlternateProcess">
                  <a:avLst/>
                </a:prstGeom>
                <a:solidFill>
                  <a:srgbClr val="92D05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30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28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26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24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SzTx/>
                    <a:buFontTx/>
                    <a:buNone/>
                  </a:pPr>
                  <a:r>
                    <a:rPr lang="en-GB" sz="1200" dirty="0">
                      <a:solidFill>
                        <a:schemeClr val="tx1"/>
                      </a:solidFill>
                    </a:rPr>
                    <a:t>19</a:t>
                  </a:r>
                </a:p>
              </p:txBody>
            </p:sp>
            <p:cxnSp>
              <p:nvCxnSpPr>
                <p:cNvPr id="131" name="AutoShape 62"/>
                <p:cNvCxnSpPr>
                  <a:cxnSpLocks noChangeShapeType="1"/>
                  <a:stCxn id="132" idx="3"/>
                  <a:endCxn id="130" idx="1"/>
                </p:cNvCxnSpPr>
                <p:nvPr/>
              </p:nvCxnSpPr>
              <p:spPr bwMode="auto">
                <a:xfrm>
                  <a:off x="6383148" y="783356"/>
                  <a:ext cx="352760" cy="0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132" name="AutoShape 39"/>
                <p:cNvSpPr>
                  <a:spLocks noChangeArrowheads="1"/>
                </p:cNvSpPr>
                <p:nvPr/>
              </p:nvSpPr>
              <p:spPr bwMode="auto">
                <a:xfrm>
                  <a:off x="4753903" y="638635"/>
                  <a:ext cx="1629245" cy="289441"/>
                </a:xfrm>
                <a:prstGeom prst="flowChartAlternateProcess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30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28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26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24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SzTx/>
                    <a:buFontTx/>
                    <a:buNone/>
                  </a:pPr>
                  <a:r>
                    <a:rPr lang="en-GB" sz="1100" b="0" dirty="0">
                      <a:solidFill>
                        <a:schemeClr val="tx1"/>
                      </a:solidFill>
                    </a:rPr>
                    <a:t>91 - 99%</a:t>
                  </a:r>
                </a:p>
              </p:txBody>
            </p:sp>
          </p:grpSp>
        </p:grpSp>
        <p:grpSp>
          <p:nvGrpSpPr>
            <p:cNvPr id="86" name="Group 85"/>
            <p:cNvGrpSpPr/>
            <p:nvPr/>
          </p:nvGrpSpPr>
          <p:grpSpPr>
            <a:xfrm>
              <a:off x="4763052" y="2402453"/>
              <a:ext cx="3051966" cy="306467"/>
              <a:chOff x="4763052" y="1350202"/>
              <a:chExt cx="3051966" cy="306467"/>
            </a:xfrm>
          </p:grpSpPr>
          <p:sp>
            <p:nvSpPr>
              <p:cNvPr id="133" name="AutoShape 59"/>
              <p:cNvSpPr>
                <a:spLocks noChangeArrowheads="1"/>
              </p:cNvSpPr>
              <p:nvPr/>
            </p:nvSpPr>
            <p:spPr bwMode="auto">
              <a:xfrm>
                <a:off x="6735018" y="1350202"/>
                <a:ext cx="1080000" cy="306467"/>
              </a:xfrm>
              <a:prstGeom prst="flowChartAlternateProcess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30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8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6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4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SzTx/>
                  <a:buFontTx/>
                  <a:buNone/>
                </a:pPr>
                <a:r>
                  <a:rPr lang="en-GB" sz="1200" dirty="0">
                    <a:solidFill>
                      <a:schemeClr val="tx1"/>
                    </a:solidFill>
                  </a:rPr>
                  <a:t>17</a:t>
                </a:r>
              </a:p>
            </p:txBody>
          </p:sp>
          <p:cxnSp>
            <p:nvCxnSpPr>
              <p:cNvPr id="138" name="AutoShape 64"/>
              <p:cNvCxnSpPr>
                <a:cxnSpLocks noChangeShapeType="1"/>
                <a:stCxn id="139" idx="3"/>
                <a:endCxn id="133" idx="1"/>
              </p:cNvCxnSpPr>
              <p:nvPr/>
            </p:nvCxnSpPr>
            <p:spPr bwMode="auto">
              <a:xfrm>
                <a:off x="6392297" y="1503436"/>
                <a:ext cx="342721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39" name="AutoShape 39"/>
              <p:cNvSpPr>
                <a:spLocks noChangeArrowheads="1"/>
              </p:cNvSpPr>
              <p:nvPr/>
            </p:nvSpPr>
            <p:spPr bwMode="auto">
              <a:xfrm>
                <a:off x="4763052" y="1358715"/>
                <a:ext cx="1629245" cy="289441"/>
              </a:xfrm>
              <a:prstGeom prst="flowChartAlternateProcess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30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8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6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4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SzTx/>
                  <a:buFontTx/>
                  <a:buNone/>
                </a:pPr>
                <a:r>
                  <a:rPr lang="en-GB" sz="1100" b="0" dirty="0">
                    <a:solidFill>
                      <a:schemeClr val="tx1"/>
                    </a:solidFill>
                  </a:rPr>
                  <a:t>81 - 90%</a:t>
                </a:r>
              </a:p>
            </p:txBody>
          </p:sp>
        </p:grpSp>
        <p:grpSp>
          <p:nvGrpSpPr>
            <p:cNvPr id="85" name="Group 84"/>
            <p:cNvGrpSpPr/>
            <p:nvPr/>
          </p:nvGrpSpPr>
          <p:grpSpPr>
            <a:xfrm>
              <a:off x="4763052" y="2780928"/>
              <a:ext cx="3051966" cy="306467"/>
              <a:chOff x="4763052" y="2070282"/>
              <a:chExt cx="3051966" cy="306467"/>
            </a:xfrm>
          </p:grpSpPr>
          <p:sp>
            <p:nvSpPr>
              <p:cNvPr id="144" name="AutoShape 58"/>
              <p:cNvSpPr>
                <a:spLocks noChangeArrowheads="1"/>
              </p:cNvSpPr>
              <p:nvPr/>
            </p:nvSpPr>
            <p:spPr bwMode="auto">
              <a:xfrm>
                <a:off x="6735018" y="2070282"/>
                <a:ext cx="1080000" cy="306467"/>
              </a:xfrm>
              <a:prstGeom prst="flowChartAlternateProcess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30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8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6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4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SzTx/>
                  <a:buFontTx/>
                  <a:buNone/>
                </a:pPr>
                <a:r>
                  <a:rPr lang="en-GB" sz="1200" dirty="0">
                    <a:solidFill>
                      <a:schemeClr val="tx1"/>
                    </a:solidFill>
                  </a:rPr>
                  <a:t>15</a:t>
                </a:r>
              </a:p>
            </p:txBody>
          </p:sp>
          <p:cxnSp>
            <p:nvCxnSpPr>
              <p:cNvPr id="146" name="AutoShape 66"/>
              <p:cNvCxnSpPr>
                <a:cxnSpLocks noChangeShapeType="1"/>
                <a:stCxn id="148" idx="3"/>
                <a:endCxn id="144" idx="1"/>
              </p:cNvCxnSpPr>
              <p:nvPr/>
            </p:nvCxnSpPr>
            <p:spPr bwMode="auto">
              <a:xfrm>
                <a:off x="6392297" y="2222504"/>
                <a:ext cx="342721" cy="101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48" name="AutoShape 39"/>
              <p:cNvSpPr>
                <a:spLocks noChangeArrowheads="1"/>
              </p:cNvSpPr>
              <p:nvPr/>
            </p:nvSpPr>
            <p:spPr bwMode="auto">
              <a:xfrm>
                <a:off x="4763052" y="2077783"/>
                <a:ext cx="1629245" cy="289441"/>
              </a:xfrm>
              <a:prstGeom prst="flowChartAlternateProcess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30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8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6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4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SzTx/>
                  <a:buFontTx/>
                  <a:buNone/>
                </a:pPr>
                <a:r>
                  <a:rPr lang="en-GB" sz="1100" b="0" dirty="0">
                    <a:solidFill>
                      <a:schemeClr val="tx1"/>
                    </a:solidFill>
                  </a:rPr>
                  <a:t>71 - 80%</a:t>
                </a:r>
              </a:p>
            </p:txBody>
          </p:sp>
        </p:grpSp>
        <p:grpSp>
          <p:nvGrpSpPr>
            <p:cNvPr id="84" name="Group 83"/>
            <p:cNvGrpSpPr/>
            <p:nvPr/>
          </p:nvGrpSpPr>
          <p:grpSpPr>
            <a:xfrm>
              <a:off x="4753903" y="3194541"/>
              <a:ext cx="3061115" cy="306467"/>
              <a:chOff x="4753903" y="2790362"/>
              <a:chExt cx="3061115" cy="306467"/>
            </a:xfrm>
          </p:grpSpPr>
          <p:sp>
            <p:nvSpPr>
              <p:cNvPr id="155" name="AutoShape 51"/>
              <p:cNvSpPr>
                <a:spLocks noChangeArrowheads="1"/>
              </p:cNvSpPr>
              <p:nvPr/>
            </p:nvSpPr>
            <p:spPr bwMode="auto">
              <a:xfrm>
                <a:off x="6735018" y="2790362"/>
                <a:ext cx="1080000" cy="306467"/>
              </a:xfrm>
              <a:prstGeom prst="flowChartAlternateProcess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30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8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6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4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SzTx/>
                  <a:buFontTx/>
                  <a:buNone/>
                </a:pPr>
                <a:r>
                  <a:rPr lang="en-GB" sz="1200" dirty="0">
                    <a:solidFill>
                      <a:schemeClr val="tx1"/>
                    </a:solidFill>
                  </a:rPr>
                  <a:t>13</a:t>
                </a:r>
              </a:p>
            </p:txBody>
          </p:sp>
          <p:cxnSp>
            <p:nvCxnSpPr>
              <p:cNvPr id="157" name="Straight Arrow Connector 156"/>
              <p:cNvCxnSpPr>
                <a:stCxn id="159" idx="3"/>
                <a:endCxn id="155" idx="1"/>
              </p:cNvCxnSpPr>
              <p:nvPr/>
            </p:nvCxnSpPr>
            <p:spPr bwMode="auto">
              <a:xfrm>
                <a:off x="6383148" y="2942584"/>
                <a:ext cx="351870" cy="1012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59" name="AutoShape 39"/>
              <p:cNvSpPr>
                <a:spLocks noChangeArrowheads="1"/>
              </p:cNvSpPr>
              <p:nvPr/>
            </p:nvSpPr>
            <p:spPr bwMode="auto">
              <a:xfrm>
                <a:off x="4753903" y="2797863"/>
                <a:ext cx="1629245" cy="289441"/>
              </a:xfrm>
              <a:prstGeom prst="flowChartAlternateProcess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30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8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6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4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SzTx/>
                  <a:buFontTx/>
                  <a:buNone/>
                </a:pPr>
                <a:r>
                  <a:rPr lang="en-GB" sz="1100" b="0" dirty="0">
                    <a:solidFill>
                      <a:schemeClr val="tx1"/>
                    </a:solidFill>
                  </a:rPr>
                  <a:t>61 - 70%</a:t>
                </a:r>
              </a:p>
            </p:txBody>
          </p:sp>
        </p:grpSp>
        <p:grpSp>
          <p:nvGrpSpPr>
            <p:cNvPr id="83" name="Group 82"/>
            <p:cNvGrpSpPr/>
            <p:nvPr/>
          </p:nvGrpSpPr>
          <p:grpSpPr>
            <a:xfrm>
              <a:off x="4753903" y="3573016"/>
              <a:ext cx="3061115" cy="306467"/>
              <a:chOff x="4753903" y="3519010"/>
              <a:chExt cx="3061115" cy="306467"/>
            </a:xfrm>
          </p:grpSpPr>
          <p:sp>
            <p:nvSpPr>
              <p:cNvPr id="169" name="AutoShape 6"/>
              <p:cNvSpPr>
                <a:spLocks noChangeArrowheads="1"/>
              </p:cNvSpPr>
              <p:nvPr/>
            </p:nvSpPr>
            <p:spPr bwMode="auto">
              <a:xfrm>
                <a:off x="6735018" y="3519010"/>
                <a:ext cx="1080000" cy="306467"/>
              </a:xfrm>
              <a:prstGeom prst="flowChartAlternateProcess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30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8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6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4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SzTx/>
                  <a:buFontTx/>
                  <a:buNone/>
                </a:pPr>
                <a:r>
                  <a:rPr lang="en-GB" sz="1200" dirty="0">
                    <a:solidFill>
                      <a:schemeClr val="tx1"/>
                    </a:solidFill>
                  </a:rPr>
                  <a:t>11</a:t>
                </a:r>
              </a:p>
            </p:txBody>
          </p:sp>
          <p:cxnSp>
            <p:nvCxnSpPr>
              <p:cNvPr id="170" name="Straight Arrow Connector 169"/>
              <p:cNvCxnSpPr>
                <a:stCxn id="171" idx="3"/>
                <a:endCxn id="169" idx="1"/>
              </p:cNvCxnSpPr>
              <p:nvPr/>
            </p:nvCxnSpPr>
            <p:spPr bwMode="auto">
              <a:xfrm>
                <a:off x="6383148" y="3671232"/>
                <a:ext cx="351870" cy="1012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71" name="AutoShape 39"/>
              <p:cNvSpPr>
                <a:spLocks noChangeArrowheads="1"/>
              </p:cNvSpPr>
              <p:nvPr/>
            </p:nvSpPr>
            <p:spPr bwMode="auto">
              <a:xfrm>
                <a:off x="4753903" y="3526511"/>
                <a:ext cx="1629245" cy="289441"/>
              </a:xfrm>
              <a:prstGeom prst="flowChartAlternateProcess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30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8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6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4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SzTx/>
                  <a:buFontTx/>
                  <a:buNone/>
                </a:pPr>
                <a:r>
                  <a:rPr lang="en-GB" sz="1100" b="0" dirty="0">
                    <a:solidFill>
                      <a:schemeClr val="tx1"/>
                    </a:solidFill>
                  </a:rPr>
                  <a:t>51- 60%</a:t>
                </a:r>
              </a:p>
            </p:txBody>
          </p:sp>
        </p:grpSp>
        <p:grpSp>
          <p:nvGrpSpPr>
            <p:cNvPr id="89" name="Group 88"/>
            <p:cNvGrpSpPr/>
            <p:nvPr/>
          </p:nvGrpSpPr>
          <p:grpSpPr>
            <a:xfrm>
              <a:off x="4752020" y="4338101"/>
              <a:ext cx="3062223" cy="1755195"/>
              <a:chOff x="4752020" y="4959170"/>
              <a:chExt cx="3062223" cy="1755195"/>
            </a:xfrm>
          </p:grpSpPr>
          <p:sp>
            <p:nvSpPr>
              <p:cNvPr id="179" name="AutoShape 6"/>
              <p:cNvSpPr>
                <a:spLocks noChangeArrowheads="1"/>
              </p:cNvSpPr>
              <p:nvPr/>
            </p:nvSpPr>
            <p:spPr bwMode="auto">
              <a:xfrm>
                <a:off x="6734243" y="6407898"/>
                <a:ext cx="1080000" cy="306467"/>
              </a:xfrm>
              <a:prstGeom prst="flowChartAlternateProcess">
                <a:avLst/>
              </a:prstGeom>
              <a:solidFill>
                <a:srgbClr val="FF3B3B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30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8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6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4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SzTx/>
                  <a:buFontTx/>
                  <a:buNone/>
                </a:pPr>
                <a:r>
                  <a:rPr lang="en-GB" sz="1200" dirty="0">
                    <a:solidFill>
                      <a:schemeClr val="tx1"/>
                    </a:solidFill>
                  </a:rPr>
                  <a:t>0</a:t>
                </a:r>
              </a:p>
            </p:txBody>
          </p:sp>
          <p:cxnSp>
            <p:nvCxnSpPr>
              <p:cNvPr id="180" name="Straight Arrow Connector 179"/>
              <p:cNvCxnSpPr>
                <a:stCxn id="181" idx="3"/>
                <a:endCxn id="179" idx="1"/>
              </p:cNvCxnSpPr>
              <p:nvPr/>
            </p:nvCxnSpPr>
            <p:spPr bwMode="auto">
              <a:xfrm flipV="1">
                <a:off x="6381265" y="6561132"/>
                <a:ext cx="352978" cy="1012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81" name="AutoShape 39"/>
              <p:cNvSpPr>
                <a:spLocks noChangeArrowheads="1"/>
              </p:cNvSpPr>
              <p:nvPr/>
            </p:nvSpPr>
            <p:spPr bwMode="auto">
              <a:xfrm>
                <a:off x="4752020" y="6417423"/>
                <a:ext cx="1629245" cy="289441"/>
              </a:xfrm>
              <a:prstGeom prst="flowChartAlternateProcess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30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8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6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4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SzTx/>
                  <a:buFontTx/>
                  <a:buNone/>
                </a:pPr>
                <a:r>
                  <a:rPr lang="en-GB" sz="1100" b="0" dirty="0">
                    <a:solidFill>
                      <a:schemeClr val="tx1"/>
                    </a:solidFill>
                  </a:rPr>
                  <a:t>0 - 20%</a:t>
                </a:r>
              </a:p>
            </p:txBody>
          </p:sp>
          <p:sp>
            <p:nvSpPr>
              <p:cNvPr id="200" name="AutoShape 51"/>
              <p:cNvSpPr>
                <a:spLocks noChangeArrowheads="1"/>
              </p:cNvSpPr>
              <p:nvPr/>
            </p:nvSpPr>
            <p:spPr bwMode="auto">
              <a:xfrm>
                <a:off x="6733135" y="4959170"/>
                <a:ext cx="1080000" cy="306467"/>
              </a:xfrm>
              <a:prstGeom prst="flowChartAlternateProcess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30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8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6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4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SzTx/>
                  <a:buFontTx/>
                  <a:buNone/>
                </a:pPr>
                <a:r>
                  <a:rPr lang="en-GB" sz="1200" dirty="0">
                    <a:solidFill>
                      <a:schemeClr val="tx1"/>
                    </a:solidFill>
                  </a:rPr>
                  <a:t>7</a:t>
                </a:r>
              </a:p>
            </p:txBody>
          </p:sp>
          <p:cxnSp>
            <p:nvCxnSpPr>
              <p:cNvPr id="201" name="Straight Arrow Connector 200"/>
              <p:cNvCxnSpPr>
                <a:stCxn id="202" idx="3"/>
                <a:endCxn id="200" idx="1"/>
              </p:cNvCxnSpPr>
              <p:nvPr/>
            </p:nvCxnSpPr>
            <p:spPr bwMode="auto">
              <a:xfrm>
                <a:off x="6381265" y="5111392"/>
                <a:ext cx="351870" cy="1012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202" name="AutoShape 39"/>
              <p:cNvSpPr>
                <a:spLocks noChangeArrowheads="1"/>
              </p:cNvSpPr>
              <p:nvPr/>
            </p:nvSpPr>
            <p:spPr bwMode="auto">
              <a:xfrm>
                <a:off x="4752020" y="4966671"/>
                <a:ext cx="1629245" cy="289441"/>
              </a:xfrm>
              <a:prstGeom prst="flowChartAlternateProcess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30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8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6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4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SzTx/>
                  <a:buFontTx/>
                  <a:buNone/>
                </a:pPr>
                <a:r>
                  <a:rPr lang="en-GB" sz="1100" b="0" dirty="0">
                    <a:solidFill>
                      <a:schemeClr val="tx1"/>
                    </a:solidFill>
                  </a:rPr>
                  <a:t>36 - 40%</a:t>
                </a:r>
              </a:p>
            </p:txBody>
          </p:sp>
          <p:sp>
            <p:nvSpPr>
              <p:cNvPr id="203" name="AutoShape 51"/>
              <p:cNvSpPr>
                <a:spLocks noChangeArrowheads="1"/>
              </p:cNvSpPr>
              <p:nvPr/>
            </p:nvSpPr>
            <p:spPr bwMode="auto">
              <a:xfrm>
                <a:off x="6733135" y="5319210"/>
                <a:ext cx="1080000" cy="306467"/>
              </a:xfrm>
              <a:prstGeom prst="flowChartAlternateProcess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30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8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6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4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SzTx/>
                  <a:buFontTx/>
                  <a:buNone/>
                </a:pPr>
                <a:r>
                  <a:rPr lang="en-GB" sz="1200" dirty="0">
                    <a:solidFill>
                      <a:schemeClr val="tx1"/>
                    </a:solidFill>
                  </a:rPr>
                  <a:t>6</a:t>
                </a:r>
              </a:p>
            </p:txBody>
          </p:sp>
          <p:cxnSp>
            <p:nvCxnSpPr>
              <p:cNvPr id="204" name="AutoShape 68"/>
              <p:cNvCxnSpPr>
                <a:cxnSpLocks noChangeShapeType="1"/>
                <a:stCxn id="205" idx="3"/>
                <a:endCxn id="203" idx="1"/>
              </p:cNvCxnSpPr>
              <p:nvPr/>
            </p:nvCxnSpPr>
            <p:spPr bwMode="auto">
              <a:xfrm flipV="1">
                <a:off x="6381265" y="5472444"/>
                <a:ext cx="351870" cy="1716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205" name="AutoShape 39"/>
              <p:cNvSpPr>
                <a:spLocks noChangeArrowheads="1"/>
              </p:cNvSpPr>
              <p:nvPr/>
            </p:nvSpPr>
            <p:spPr bwMode="auto">
              <a:xfrm>
                <a:off x="4752020" y="5329439"/>
                <a:ext cx="1629245" cy="289441"/>
              </a:xfrm>
              <a:prstGeom prst="flowChartAlternateProcess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30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8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6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4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SzTx/>
                  <a:buFontTx/>
                  <a:buNone/>
                </a:pPr>
                <a:r>
                  <a:rPr lang="en-GB" sz="1100" b="0" dirty="0">
                    <a:solidFill>
                      <a:schemeClr val="tx1"/>
                    </a:solidFill>
                  </a:rPr>
                  <a:t>31 - 35%</a:t>
                </a:r>
              </a:p>
            </p:txBody>
          </p:sp>
          <p:sp>
            <p:nvSpPr>
              <p:cNvPr id="206" name="AutoShape 6"/>
              <p:cNvSpPr>
                <a:spLocks noChangeArrowheads="1"/>
              </p:cNvSpPr>
              <p:nvPr/>
            </p:nvSpPr>
            <p:spPr bwMode="auto">
              <a:xfrm>
                <a:off x="6733135" y="5687818"/>
                <a:ext cx="1080000" cy="306467"/>
              </a:xfrm>
              <a:prstGeom prst="flowChartAlternateProcess">
                <a:avLst/>
              </a:prstGeom>
              <a:solidFill>
                <a:srgbClr val="FF3B3B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30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8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6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4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SzTx/>
                  <a:buFontTx/>
                  <a:buNone/>
                </a:pPr>
                <a:r>
                  <a:rPr lang="en-GB" sz="1200" dirty="0">
                    <a:solidFill>
                      <a:schemeClr val="tx1"/>
                    </a:solidFill>
                  </a:rPr>
                  <a:t>5</a:t>
                </a:r>
              </a:p>
            </p:txBody>
          </p:sp>
          <p:cxnSp>
            <p:nvCxnSpPr>
              <p:cNvPr id="207" name="Straight Arrow Connector 206"/>
              <p:cNvCxnSpPr>
                <a:stCxn id="208" idx="3"/>
                <a:endCxn id="206" idx="1"/>
              </p:cNvCxnSpPr>
              <p:nvPr/>
            </p:nvCxnSpPr>
            <p:spPr bwMode="auto">
              <a:xfrm>
                <a:off x="6381265" y="5840040"/>
                <a:ext cx="351870" cy="1012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208" name="AutoShape 39"/>
              <p:cNvSpPr>
                <a:spLocks noChangeArrowheads="1"/>
              </p:cNvSpPr>
              <p:nvPr/>
            </p:nvSpPr>
            <p:spPr bwMode="auto">
              <a:xfrm>
                <a:off x="4752020" y="5695319"/>
                <a:ext cx="1629245" cy="289441"/>
              </a:xfrm>
              <a:prstGeom prst="flowChartAlternateProcess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30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8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6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4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SzTx/>
                  <a:buFontTx/>
                  <a:buNone/>
                </a:pPr>
                <a:r>
                  <a:rPr lang="en-GB" sz="1100" b="0" dirty="0">
                    <a:solidFill>
                      <a:schemeClr val="tx1"/>
                    </a:solidFill>
                  </a:rPr>
                  <a:t>26 - 30%</a:t>
                </a:r>
              </a:p>
            </p:txBody>
          </p:sp>
          <p:sp>
            <p:nvSpPr>
              <p:cNvPr id="209" name="AutoShape 6"/>
              <p:cNvSpPr>
                <a:spLocks noChangeArrowheads="1"/>
              </p:cNvSpPr>
              <p:nvPr/>
            </p:nvSpPr>
            <p:spPr bwMode="auto">
              <a:xfrm>
                <a:off x="6733135" y="6047858"/>
                <a:ext cx="1080000" cy="306467"/>
              </a:xfrm>
              <a:prstGeom prst="flowChartAlternateProcess">
                <a:avLst/>
              </a:prstGeom>
              <a:solidFill>
                <a:srgbClr val="FF3B3B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30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8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6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4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SzTx/>
                  <a:buFontTx/>
                  <a:buNone/>
                </a:pPr>
                <a:r>
                  <a:rPr lang="en-GB" sz="1200" dirty="0">
                    <a:solidFill>
                      <a:schemeClr val="tx1"/>
                    </a:solidFill>
                  </a:rPr>
                  <a:t>4</a:t>
                </a:r>
              </a:p>
            </p:txBody>
          </p:sp>
          <p:cxnSp>
            <p:nvCxnSpPr>
              <p:cNvPr id="210" name="AutoShape 69"/>
              <p:cNvCxnSpPr>
                <a:cxnSpLocks noChangeShapeType="1"/>
                <a:stCxn id="211" idx="3"/>
                <a:endCxn id="209" idx="1"/>
              </p:cNvCxnSpPr>
              <p:nvPr/>
            </p:nvCxnSpPr>
            <p:spPr bwMode="auto">
              <a:xfrm>
                <a:off x="6381265" y="6200080"/>
                <a:ext cx="351870" cy="101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211" name="AutoShape 39"/>
              <p:cNvSpPr>
                <a:spLocks noChangeArrowheads="1"/>
              </p:cNvSpPr>
              <p:nvPr/>
            </p:nvSpPr>
            <p:spPr bwMode="auto">
              <a:xfrm>
                <a:off x="4752020" y="6055359"/>
                <a:ext cx="1629245" cy="289441"/>
              </a:xfrm>
              <a:prstGeom prst="flowChartAlternateProcess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30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8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6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4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SzTx/>
                  <a:buFontTx/>
                  <a:buNone/>
                </a:pPr>
                <a:r>
                  <a:rPr lang="en-GB" sz="1100" b="0" dirty="0">
                    <a:solidFill>
                      <a:schemeClr val="tx1"/>
                    </a:solidFill>
                  </a:rPr>
                  <a:t>21 - 25%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8312390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Habitat and Biodiversity – Peat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-25755" y="1196753"/>
            <a:ext cx="9062251" cy="5724781"/>
            <a:chOff x="-25755" y="1196753"/>
            <a:chExt cx="9062251" cy="5724781"/>
          </a:xfrm>
        </p:grpSpPr>
        <p:grpSp>
          <p:nvGrpSpPr>
            <p:cNvPr id="4" name="Group 3"/>
            <p:cNvGrpSpPr/>
            <p:nvPr/>
          </p:nvGrpSpPr>
          <p:grpSpPr>
            <a:xfrm>
              <a:off x="962075" y="1316972"/>
              <a:ext cx="2430326" cy="724688"/>
              <a:chOff x="843336" y="1394560"/>
              <a:chExt cx="2430326" cy="724688"/>
            </a:xfrm>
          </p:grpSpPr>
          <p:cxnSp>
            <p:nvCxnSpPr>
              <p:cNvPr id="5" name="AutoShape 3"/>
              <p:cNvCxnSpPr>
                <a:cxnSpLocks noChangeShapeType="1"/>
                <a:stCxn id="7" idx="3"/>
                <a:endCxn id="6" idx="1"/>
              </p:cNvCxnSpPr>
              <p:nvPr/>
            </p:nvCxnSpPr>
            <p:spPr bwMode="auto">
              <a:xfrm flipV="1">
                <a:off x="1964111" y="1646885"/>
                <a:ext cx="320538" cy="163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6" name="AutoShape 25"/>
              <p:cNvSpPr>
                <a:spLocks noChangeArrowheads="1"/>
              </p:cNvSpPr>
              <p:nvPr/>
            </p:nvSpPr>
            <p:spPr bwMode="auto">
              <a:xfrm>
                <a:off x="2284649" y="1493651"/>
                <a:ext cx="989013" cy="306467"/>
              </a:xfrm>
              <a:prstGeom prst="flowChartAlternateProcess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GB" altLang="en-US" sz="1200" b="1" dirty="0">
                    <a:latin typeface="Arial" panose="020B0604020202020204" pitchFamily="34" charset="0"/>
                  </a:rPr>
                  <a:t>20</a:t>
                </a:r>
              </a:p>
            </p:txBody>
          </p:sp>
          <p:sp>
            <p:nvSpPr>
              <p:cNvPr id="7" name="AutoShape 5"/>
              <p:cNvSpPr>
                <a:spLocks noChangeArrowheads="1"/>
              </p:cNvSpPr>
              <p:nvPr/>
            </p:nvSpPr>
            <p:spPr bwMode="auto">
              <a:xfrm>
                <a:off x="843336" y="1408685"/>
                <a:ext cx="1120775" cy="476726"/>
              </a:xfrm>
              <a:prstGeom prst="flowChartAlternateProcess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GB" altLang="en-US" sz="1050" dirty="0">
                    <a:latin typeface="Arial" panose="020B0604020202020204" pitchFamily="34" charset="0"/>
                  </a:rPr>
                  <a:t>Is the material recycled?</a:t>
                </a:r>
              </a:p>
            </p:txBody>
          </p:sp>
          <p:sp>
            <p:nvSpPr>
              <p:cNvPr id="8" name="Text Box 63"/>
              <p:cNvSpPr txBox="1">
                <a:spLocks noChangeArrowheads="1"/>
              </p:cNvSpPr>
              <p:nvPr/>
            </p:nvSpPr>
            <p:spPr bwMode="auto">
              <a:xfrm>
                <a:off x="1916383" y="1394560"/>
                <a:ext cx="360362" cy="27463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1" hangingPunct="1">
                  <a:spcBef>
                    <a:spcPct val="50000"/>
                  </a:spcBef>
                  <a:defRPr/>
                </a:pPr>
                <a:r>
                  <a:rPr lang="en-GB" sz="1200" b="1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</a:rPr>
                  <a:t>Y</a:t>
                </a:r>
              </a:p>
            </p:txBody>
          </p:sp>
          <p:sp>
            <p:nvSpPr>
              <p:cNvPr id="9" name="Text Box 21"/>
              <p:cNvSpPr txBox="1">
                <a:spLocks noChangeArrowheads="1"/>
              </p:cNvSpPr>
              <p:nvPr/>
            </p:nvSpPr>
            <p:spPr bwMode="auto">
              <a:xfrm flipV="1">
                <a:off x="1068039" y="1844610"/>
                <a:ext cx="360362" cy="2746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1" hangingPunct="1">
                  <a:spcBef>
                    <a:spcPct val="50000"/>
                  </a:spcBef>
                  <a:defRPr/>
                </a:pPr>
                <a:r>
                  <a:rPr lang="en-GB" sz="1200" b="1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</a:rPr>
                  <a:t>N</a:t>
                </a:r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179512" y="1700808"/>
              <a:ext cx="6048672" cy="998514"/>
              <a:chOff x="1331640" y="1530386"/>
              <a:chExt cx="6048672" cy="998514"/>
            </a:xfrm>
          </p:grpSpPr>
          <p:sp>
            <p:nvSpPr>
              <p:cNvPr id="11" name="AutoShape 18"/>
              <p:cNvSpPr>
                <a:spLocks noChangeArrowheads="1"/>
              </p:cNvSpPr>
              <p:nvPr/>
            </p:nvSpPr>
            <p:spPr bwMode="auto">
              <a:xfrm>
                <a:off x="1331640" y="1890427"/>
                <a:ext cx="2680338" cy="638473"/>
              </a:xfrm>
              <a:prstGeom prst="flowChartAlternateProcess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30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8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6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4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SzTx/>
                  <a:buFontTx/>
                  <a:buNone/>
                </a:pPr>
                <a:r>
                  <a:rPr lang="en-GB" sz="1050" b="0" dirty="0">
                    <a:solidFill>
                      <a:schemeClr val="tx1"/>
                    </a:solidFill>
                  </a:rPr>
                  <a:t>Is the site identified as a local, national or international conservation site or part of a protected landscape?</a:t>
                </a:r>
              </a:p>
            </p:txBody>
          </p:sp>
          <p:cxnSp>
            <p:nvCxnSpPr>
              <p:cNvPr id="12" name="AutoShape 41"/>
              <p:cNvCxnSpPr>
                <a:cxnSpLocks noChangeShapeType="1"/>
                <a:stCxn id="11" idx="3"/>
                <a:endCxn id="13" idx="1"/>
              </p:cNvCxnSpPr>
              <p:nvPr/>
            </p:nvCxnSpPr>
            <p:spPr bwMode="auto">
              <a:xfrm flipV="1">
                <a:off x="4011978" y="2028395"/>
                <a:ext cx="948848" cy="181269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3" name="AutoShape 18"/>
              <p:cNvSpPr>
                <a:spLocks noChangeArrowheads="1"/>
              </p:cNvSpPr>
              <p:nvPr/>
            </p:nvSpPr>
            <p:spPr bwMode="auto">
              <a:xfrm>
                <a:off x="4960826" y="1530386"/>
                <a:ext cx="2419486" cy="996017"/>
              </a:xfrm>
              <a:prstGeom prst="flowChartAlternateProcess">
                <a:avLst/>
              </a:prstGeom>
              <a:noFill/>
              <a:ln w="952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30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8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6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4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SzTx/>
                  <a:buFontTx/>
                  <a:buNone/>
                </a:pPr>
                <a:r>
                  <a:rPr lang="en-GB" sz="1050" b="0" dirty="0">
                    <a:solidFill>
                      <a:srgbClr val="FF0000"/>
                    </a:solidFill>
                  </a:rPr>
                  <a:t>Any material from this site (or product containing this material) cannot meet the schemes definition of responsible no matter what it scores on other criteria</a:t>
                </a:r>
              </a:p>
            </p:txBody>
          </p:sp>
          <p:sp>
            <p:nvSpPr>
              <p:cNvPr id="14" name="Text Box 12"/>
              <p:cNvSpPr txBox="1">
                <a:spLocks noChangeArrowheads="1"/>
              </p:cNvSpPr>
              <p:nvPr/>
            </p:nvSpPr>
            <p:spPr bwMode="auto">
              <a:xfrm>
                <a:off x="4266857" y="1929786"/>
                <a:ext cx="367084" cy="2746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1" hangingPunct="1">
                  <a:spcBef>
                    <a:spcPct val="50000"/>
                  </a:spcBef>
                  <a:defRPr/>
                </a:pPr>
                <a:r>
                  <a:rPr lang="en-GB" sz="1200" b="1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</a:rPr>
                  <a:t>Y</a:t>
                </a:r>
              </a:p>
            </p:txBody>
          </p:sp>
        </p:grpSp>
        <p:cxnSp>
          <p:nvCxnSpPr>
            <p:cNvPr id="15" name="Straight Arrow Connector 14"/>
            <p:cNvCxnSpPr>
              <a:stCxn id="7" idx="2"/>
              <a:endCxn id="11" idx="0"/>
            </p:cNvCxnSpPr>
            <p:nvPr/>
          </p:nvCxnSpPr>
          <p:spPr>
            <a:xfrm flipH="1">
              <a:off x="1519681" y="1807823"/>
              <a:ext cx="2782" cy="25302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11" idx="2"/>
              <a:endCxn id="25" idx="0"/>
            </p:cNvCxnSpPr>
            <p:nvPr/>
          </p:nvCxnSpPr>
          <p:spPr>
            <a:xfrm>
              <a:off x="1519681" y="2699322"/>
              <a:ext cx="2782" cy="24405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5" name="AutoShape 5"/>
            <p:cNvSpPr>
              <a:spLocks noChangeArrowheads="1"/>
            </p:cNvSpPr>
            <p:nvPr/>
          </p:nvSpPr>
          <p:spPr bwMode="auto">
            <a:xfrm>
              <a:off x="370335" y="2943379"/>
              <a:ext cx="2304256" cy="638473"/>
            </a:xfrm>
            <a:prstGeom prst="flowChartAlternateProcess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r>
                <a:rPr lang="en-GB" sz="1050" dirty="0">
                  <a:latin typeface="Arial" panose="020B0604020202020204" pitchFamily="34" charset="0"/>
                </a:rPr>
                <a:t>Is restoration of the site financially guaranteed</a:t>
              </a:r>
              <a:r>
                <a:rPr lang="en-GB" sz="1050" baseline="30000" dirty="0">
                  <a:latin typeface="Arial" panose="020B0604020202020204" pitchFamily="34" charset="0"/>
                </a:rPr>
                <a:t>1</a:t>
              </a:r>
              <a:r>
                <a:rPr lang="en-GB" sz="1050" dirty="0">
                  <a:latin typeface="Arial" panose="020B0604020202020204" pitchFamily="34" charset="0"/>
                </a:rPr>
                <a:t> with an externally held financial bond?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-25755" y="6021288"/>
              <a:ext cx="7334059" cy="9002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50" baseline="30000" dirty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r>
                <a:rPr lang="en-GB" sz="1050" dirty="0">
                  <a:latin typeface="Arial" panose="020B0604020202020204" pitchFamily="34" charset="0"/>
                  <a:cs typeface="Arial" panose="020B0604020202020204" pitchFamily="34" charset="0"/>
                </a:rPr>
                <a:t> that guarantees sufficient resource for restoration of the site</a:t>
              </a:r>
            </a:p>
            <a:p>
              <a:r>
                <a:rPr lang="en-GB" sz="1050" baseline="30000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r>
                <a:rPr lang="en-GB" sz="105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GB" sz="1050" dirty="0">
                  <a:latin typeface="Arial" panose="020B0604020202020204" pitchFamily="34" charset="0"/>
                </a:rPr>
                <a:t>published in company’s public accounts  </a:t>
              </a:r>
              <a:r>
                <a:rPr lang="en-GB" sz="1050" dirty="0">
                  <a:latin typeface="Arial" panose="020B0604020202020204" pitchFamily="34" charset="0"/>
                  <a:cs typeface="Arial" panose="020B0604020202020204" pitchFamily="34" charset="0"/>
                </a:rPr>
                <a:t>NB: Company track record of restoration is not sufficient</a:t>
              </a:r>
            </a:p>
            <a:p>
              <a:r>
                <a:rPr lang="en-GB" sz="1050" baseline="30000" dirty="0"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r>
                <a:rPr lang="en-GB" sz="1050" dirty="0">
                  <a:latin typeface="Arial" panose="020B0604020202020204" pitchFamily="34" charset="0"/>
                  <a:cs typeface="Arial" panose="020B0604020202020204" pitchFamily="34" charset="0"/>
                </a:rPr>
                <a:t> appropriate to the country of the site (as demonstrated by restoring hydrological conditions)</a:t>
              </a:r>
            </a:p>
            <a:p>
              <a:r>
                <a:rPr lang="en-GB" sz="1050" baseline="30000" dirty="0"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  <a:r>
                <a:rPr lang="en-GB" sz="1050" dirty="0">
                  <a:latin typeface="Arial" panose="020B0604020202020204" pitchFamily="34" charset="0"/>
                  <a:cs typeface="Arial" panose="020B0604020202020204" pitchFamily="34" charset="0"/>
                </a:rPr>
                <a:t> Negative scores are rounded to zero</a:t>
              </a:r>
            </a:p>
            <a:p>
              <a:r>
                <a:rPr lang="en-GB" sz="1050" baseline="30000" dirty="0"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  <a:r>
                <a:rPr lang="en-GB" sz="1050" dirty="0">
                  <a:latin typeface="Arial" panose="020B0604020202020204" pitchFamily="34" charset="0"/>
                  <a:cs typeface="Arial" panose="020B0604020202020204" pitchFamily="34" charset="0"/>
                </a:rPr>
                <a:t> Where there is no Competent Authority an alternative external reviewer must be agreed with the Technical Committee </a:t>
              </a:r>
            </a:p>
          </p:txBody>
        </p:sp>
        <p:sp>
          <p:nvSpPr>
            <p:cNvPr id="26" name="AutoShape 5"/>
            <p:cNvSpPr>
              <a:spLocks noChangeArrowheads="1"/>
            </p:cNvSpPr>
            <p:nvPr/>
          </p:nvSpPr>
          <p:spPr bwMode="auto">
            <a:xfrm>
              <a:off x="365056" y="4437112"/>
              <a:ext cx="2304256" cy="817245"/>
            </a:xfrm>
            <a:prstGeom prst="flowChartAlternateProcess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r>
                <a:rPr lang="en-GB" sz="1050" dirty="0">
                  <a:latin typeface="Arial" panose="020B0604020202020204" pitchFamily="34" charset="0"/>
                </a:rPr>
                <a:t>Is restoration of the site financially guaranteed</a:t>
              </a:r>
              <a:r>
                <a:rPr lang="en-GB" sz="1050" baseline="30000" dirty="0">
                  <a:latin typeface="Arial" panose="020B0604020202020204" pitchFamily="34" charset="0"/>
                </a:rPr>
                <a:t>1</a:t>
              </a:r>
              <a:r>
                <a:rPr lang="en-GB" sz="1050" dirty="0">
                  <a:latin typeface="Arial" panose="020B0604020202020204" pitchFamily="34" charset="0"/>
                </a:rPr>
                <a:t> with ring fenced company funds</a:t>
              </a:r>
              <a:r>
                <a:rPr lang="en-GB" sz="1050" baseline="30000" dirty="0">
                  <a:latin typeface="Arial" panose="020B0604020202020204" pitchFamily="34" charset="0"/>
                </a:rPr>
                <a:t>2</a:t>
              </a:r>
              <a:r>
                <a:rPr lang="en-GB" sz="1050" dirty="0">
                  <a:latin typeface="Arial" panose="020B0604020202020204" pitchFamily="34" charset="0"/>
                </a:rPr>
                <a:t> and a clear company policy </a:t>
              </a:r>
            </a:p>
          </p:txBody>
        </p:sp>
        <p:cxnSp>
          <p:nvCxnSpPr>
            <p:cNvPr id="27" name="Straight Arrow Connector 26"/>
            <p:cNvCxnSpPr>
              <a:stCxn id="25" idx="2"/>
              <a:endCxn id="26" idx="0"/>
            </p:cNvCxnSpPr>
            <p:nvPr/>
          </p:nvCxnSpPr>
          <p:spPr>
            <a:xfrm flipH="1">
              <a:off x="1517184" y="3581852"/>
              <a:ext cx="5279" cy="85526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0" name="Text Box 21"/>
            <p:cNvSpPr txBox="1">
              <a:spLocks noChangeArrowheads="1"/>
            </p:cNvSpPr>
            <p:nvPr/>
          </p:nvSpPr>
          <p:spPr bwMode="auto">
            <a:xfrm flipV="1">
              <a:off x="1101016" y="2684031"/>
              <a:ext cx="360362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GB" sz="12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</a:rPr>
                <a:t>N</a:t>
              </a:r>
            </a:p>
          </p:txBody>
        </p:sp>
        <p:sp>
          <p:nvSpPr>
            <p:cNvPr id="31" name="Text Box 21"/>
            <p:cNvSpPr txBox="1">
              <a:spLocks noChangeArrowheads="1"/>
            </p:cNvSpPr>
            <p:nvPr/>
          </p:nvSpPr>
          <p:spPr bwMode="auto">
            <a:xfrm flipV="1">
              <a:off x="1101016" y="3846584"/>
              <a:ext cx="360362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GB" sz="12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</a:rPr>
                <a:t>N</a:t>
              </a:r>
            </a:p>
          </p:txBody>
        </p:sp>
        <p:sp>
          <p:nvSpPr>
            <p:cNvPr id="32" name="AutoShape 25"/>
            <p:cNvSpPr>
              <a:spLocks noChangeArrowheads="1"/>
            </p:cNvSpPr>
            <p:nvPr/>
          </p:nvSpPr>
          <p:spPr bwMode="auto">
            <a:xfrm>
              <a:off x="1019097" y="5445224"/>
              <a:ext cx="989013" cy="306467"/>
            </a:xfrm>
            <a:prstGeom prst="flowChartAlternateProcess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GB" altLang="en-US" sz="1200" b="1" dirty="0">
                  <a:latin typeface="Arial" panose="020B0604020202020204" pitchFamily="34" charset="0"/>
                </a:rPr>
                <a:t>0</a:t>
              </a:r>
            </a:p>
          </p:txBody>
        </p:sp>
        <p:cxnSp>
          <p:nvCxnSpPr>
            <p:cNvPr id="33" name="Straight Arrow Connector 32"/>
            <p:cNvCxnSpPr>
              <a:stCxn id="26" idx="2"/>
              <a:endCxn id="32" idx="0"/>
            </p:cNvCxnSpPr>
            <p:nvPr/>
          </p:nvCxnSpPr>
          <p:spPr>
            <a:xfrm flipH="1">
              <a:off x="1513604" y="5254357"/>
              <a:ext cx="3580" cy="19086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3" name="Rounded Rectangle 82"/>
            <p:cNvSpPr/>
            <p:nvPr/>
          </p:nvSpPr>
          <p:spPr>
            <a:xfrm>
              <a:off x="6380025" y="1196753"/>
              <a:ext cx="1296144" cy="4847182"/>
            </a:xfrm>
            <a:prstGeom prst="roundRect">
              <a:avLst/>
            </a:prstGeom>
            <a:noFill/>
            <a:ln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4" name="Rounded Rectangle 83"/>
            <p:cNvSpPr/>
            <p:nvPr/>
          </p:nvSpPr>
          <p:spPr>
            <a:xfrm>
              <a:off x="7740352" y="1196753"/>
              <a:ext cx="1296144" cy="4832201"/>
            </a:xfrm>
            <a:prstGeom prst="roundRect">
              <a:avLst/>
            </a:prstGeom>
            <a:noFill/>
            <a:ln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89" name="Group 88"/>
            <p:cNvGrpSpPr/>
            <p:nvPr/>
          </p:nvGrpSpPr>
          <p:grpSpPr>
            <a:xfrm>
              <a:off x="2868774" y="2636912"/>
              <a:ext cx="6014156" cy="1646442"/>
              <a:chOff x="2868774" y="2783948"/>
              <a:chExt cx="6014156" cy="1646442"/>
            </a:xfrm>
          </p:grpSpPr>
          <p:sp>
            <p:nvSpPr>
              <p:cNvPr id="21" name="AutoShape 25"/>
              <p:cNvSpPr>
                <a:spLocks noChangeArrowheads="1"/>
              </p:cNvSpPr>
              <p:nvPr/>
            </p:nvSpPr>
            <p:spPr bwMode="auto">
              <a:xfrm>
                <a:off x="6535315" y="2995633"/>
                <a:ext cx="989013" cy="306467"/>
              </a:xfrm>
              <a:prstGeom prst="flowChartAlternateProcess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GB" altLang="en-US" sz="1200" b="1" dirty="0">
                    <a:latin typeface="Arial" panose="020B0604020202020204" pitchFamily="34" charset="0"/>
                  </a:rPr>
                  <a:t>16</a:t>
                </a:r>
              </a:p>
            </p:txBody>
          </p:sp>
          <p:sp>
            <p:nvSpPr>
              <p:cNvPr id="24" name="AutoShape 25"/>
              <p:cNvSpPr>
                <a:spLocks noChangeArrowheads="1"/>
              </p:cNvSpPr>
              <p:nvPr/>
            </p:nvSpPr>
            <p:spPr bwMode="auto">
              <a:xfrm>
                <a:off x="7893917" y="3001560"/>
                <a:ext cx="989013" cy="306467"/>
              </a:xfrm>
              <a:prstGeom prst="flowChartAlternateProcess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GB" altLang="en-US" sz="1200" b="1" dirty="0">
                    <a:latin typeface="Arial" panose="020B0604020202020204" pitchFamily="34" charset="0"/>
                  </a:rPr>
                  <a:t>4</a:t>
                </a:r>
              </a:p>
            </p:txBody>
          </p:sp>
          <p:grpSp>
            <p:nvGrpSpPr>
              <p:cNvPr id="55" name="Group 54"/>
              <p:cNvGrpSpPr/>
              <p:nvPr/>
            </p:nvGrpSpPr>
            <p:grpSpPr>
              <a:xfrm>
                <a:off x="4139952" y="2924944"/>
                <a:ext cx="2160240" cy="1429345"/>
                <a:chOff x="3203848" y="2957513"/>
                <a:chExt cx="2160240" cy="1429345"/>
              </a:xfrm>
            </p:grpSpPr>
            <p:sp>
              <p:nvSpPr>
                <p:cNvPr id="36" name="AutoShape 5"/>
                <p:cNvSpPr>
                  <a:spLocks noChangeArrowheads="1"/>
                </p:cNvSpPr>
                <p:nvPr/>
              </p:nvSpPr>
              <p:spPr bwMode="auto">
                <a:xfrm>
                  <a:off x="3203848" y="2957513"/>
                  <a:ext cx="2160240" cy="459700"/>
                </a:xfrm>
                <a:prstGeom prst="flowChartAlternateProcess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en-GB" sz="1050" dirty="0">
                      <a:latin typeface="Arial" panose="020B0604020202020204" pitchFamily="34" charset="0"/>
                    </a:rPr>
                    <a:t>Is restoration to peat forming habitat</a:t>
                  </a:r>
                  <a:r>
                    <a:rPr lang="en-GB" sz="1050" baseline="30000" dirty="0">
                      <a:latin typeface="Arial" panose="020B0604020202020204" pitchFamily="34" charset="0"/>
                    </a:rPr>
                    <a:t>3 </a:t>
                  </a:r>
                  <a:r>
                    <a:rPr lang="en-GB" sz="1050" dirty="0">
                      <a:latin typeface="Arial" panose="020B0604020202020204" pitchFamily="34" charset="0"/>
                    </a:rPr>
                    <a:t>over &gt;65% of the site?</a:t>
                  </a:r>
                </a:p>
              </p:txBody>
            </p:sp>
            <p:sp>
              <p:nvSpPr>
                <p:cNvPr id="37" name="AutoShape 5"/>
                <p:cNvSpPr>
                  <a:spLocks noChangeArrowheads="1"/>
                </p:cNvSpPr>
                <p:nvPr/>
              </p:nvSpPr>
              <p:spPr bwMode="auto">
                <a:xfrm>
                  <a:off x="3203848" y="3440546"/>
                  <a:ext cx="2160240" cy="459700"/>
                </a:xfrm>
                <a:prstGeom prst="flowChartAlternateProcess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en-GB" sz="1050" dirty="0">
                      <a:latin typeface="Arial" panose="020B0604020202020204" pitchFamily="34" charset="0"/>
                    </a:rPr>
                    <a:t>Is restoration to other wetland habitat?</a:t>
                  </a:r>
                </a:p>
              </p:txBody>
            </p:sp>
            <p:sp>
              <p:nvSpPr>
                <p:cNvPr id="38" name="AutoShape 5"/>
                <p:cNvSpPr>
                  <a:spLocks noChangeArrowheads="1"/>
                </p:cNvSpPr>
                <p:nvPr/>
              </p:nvSpPr>
              <p:spPr bwMode="auto">
                <a:xfrm>
                  <a:off x="3203848" y="3927158"/>
                  <a:ext cx="2160240" cy="459700"/>
                </a:xfrm>
                <a:prstGeom prst="flowChartAlternateProcess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en-GB" sz="1050" dirty="0">
                      <a:latin typeface="Arial" panose="020B0604020202020204" pitchFamily="34" charset="0"/>
                    </a:rPr>
                    <a:t>Is restoration to other habitat (biodiversity primary purpose)?</a:t>
                  </a:r>
                </a:p>
              </p:txBody>
            </p:sp>
          </p:grpSp>
          <p:grpSp>
            <p:nvGrpSpPr>
              <p:cNvPr id="60" name="Group 59"/>
              <p:cNvGrpSpPr/>
              <p:nvPr/>
            </p:nvGrpSpPr>
            <p:grpSpPr>
              <a:xfrm>
                <a:off x="2868774" y="2783948"/>
                <a:ext cx="1055154" cy="1646442"/>
                <a:chOff x="2969156" y="2783948"/>
                <a:chExt cx="1055154" cy="1646442"/>
              </a:xfrm>
            </p:grpSpPr>
            <p:sp>
              <p:nvSpPr>
                <p:cNvPr id="54" name="AutoShape 5"/>
                <p:cNvSpPr>
                  <a:spLocks noChangeArrowheads="1"/>
                </p:cNvSpPr>
                <p:nvPr/>
              </p:nvSpPr>
              <p:spPr bwMode="auto">
                <a:xfrm>
                  <a:off x="2969156" y="2783948"/>
                  <a:ext cx="1055154" cy="1164521"/>
                </a:xfrm>
                <a:prstGeom prst="flowChartAlternateProcess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en-GB" sz="1050" dirty="0">
                      <a:latin typeface="Arial" panose="020B0604020202020204" pitchFamily="34" charset="0"/>
                    </a:rPr>
                    <a:t>Does restoration have a biodiversity primary purpose?</a:t>
                  </a:r>
                </a:p>
              </p:txBody>
            </p:sp>
            <p:sp>
              <p:nvSpPr>
                <p:cNvPr id="56" name="AutoShape 25"/>
                <p:cNvSpPr>
                  <a:spLocks noChangeArrowheads="1"/>
                </p:cNvSpPr>
                <p:nvPr/>
              </p:nvSpPr>
              <p:spPr bwMode="auto">
                <a:xfrm>
                  <a:off x="3006923" y="4123923"/>
                  <a:ext cx="989013" cy="306467"/>
                </a:xfrm>
                <a:prstGeom prst="flowChartAlternateProcess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9pPr>
                </a:lstStyle>
                <a:p>
                  <a:pPr algn="ctr" eaLnBrk="1" hangingPunct="1"/>
                  <a:r>
                    <a:rPr lang="en-GB" altLang="en-US" sz="1200" b="1" dirty="0">
                      <a:latin typeface="Arial" panose="020B0604020202020204" pitchFamily="34" charset="0"/>
                    </a:rPr>
                    <a:t>0</a:t>
                  </a:r>
                </a:p>
              </p:txBody>
            </p:sp>
            <p:cxnSp>
              <p:nvCxnSpPr>
                <p:cNvPr id="57" name="Straight Arrow Connector 56"/>
                <p:cNvCxnSpPr>
                  <a:stCxn id="54" idx="2"/>
                  <a:endCxn id="56" idx="0"/>
                </p:cNvCxnSpPr>
                <p:nvPr/>
              </p:nvCxnSpPr>
              <p:spPr>
                <a:xfrm>
                  <a:off x="3496733" y="3948469"/>
                  <a:ext cx="4697" cy="175454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68" name="Straight Arrow Connector 67"/>
              <p:cNvCxnSpPr>
                <a:stCxn id="54" idx="3"/>
                <a:endCxn id="36" idx="1"/>
              </p:cNvCxnSpPr>
              <p:nvPr/>
            </p:nvCxnSpPr>
            <p:spPr>
              <a:xfrm flipV="1">
                <a:off x="3923928" y="3154794"/>
                <a:ext cx="216024" cy="211415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Arrow Connector 69"/>
              <p:cNvCxnSpPr>
                <a:stCxn id="54" idx="3"/>
                <a:endCxn id="37" idx="1"/>
              </p:cNvCxnSpPr>
              <p:nvPr/>
            </p:nvCxnSpPr>
            <p:spPr>
              <a:xfrm>
                <a:off x="3923928" y="3366209"/>
                <a:ext cx="216024" cy="27161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Arrow Connector 71"/>
              <p:cNvCxnSpPr>
                <a:stCxn id="54" idx="3"/>
                <a:endCxn id="38" idx="1"/>
              </p:cNvCxnSpPr>
              <p:nvPr/>
            </p:nvCxnSpPr>
            <p:spPr>
              <a:xfrm>
                <a:off x="3923928" y="3366209"/>
                <a:ext cx="216024" cy="75823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3" name="AutoShape 25"/>
              <p:cNvSpPr>
                <a:spLocks noChangeArrowheads="1"/>
              </p:cNvSpPr>
              <p:nvPr/>
            </p:nvSpPr>
            <p:spPr bwMode="auto">
              <a:xfrm>
                <a:off x="6535314" y="3480893"/>
                <a:ext cx="989013" cy="306467"/>
              </a:xfrm>
              <a:prstGeom prst="flowChartAlternateProcess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GB" altLang="en-US" sz="1200" b="1" dirty="0">
                    <a:latin typeface="Arial" panose="020B0604020202020204" pitchFamily="34" charset="0"/>
                  </a:rPr>
                  <a:t>11</a:t>
                </a:r>
              </a:p>
            </p:txBody>
          </p:sp>
          <p:sp>
            <p:nvSpPr>
              <p:cNvPr id="74" name="AutoShape 25"/>
              <p:cNvSpPr>
                <a:spLocks noChangeArrowheads="1"/>
              </p:cNvSpPr>
              <p:nvPr/>
            </p:nvSpPr>
            <p:spPr bwMode="auto">
              <a:xfrm>
                <a:off x="6535315" y="3966045"/>
                <a:ext cx="989013" cy="306467"/>
              </a:xfrm>
              <a:prstGeom prst="flowChartAlternateProcess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GB" altLang="en-US" sz="1200" b="1" dirty="0">
                    <a:latin typeface="Arial" panose="020B0604020202020204" pitchFamily="34" charset="0"/>
                  </a:rPr>
                  <a:t>6</a:t>
                </a:r>
              </a:p>
            </p:txBody>
          </p:sp>
          <p:cxnSp>
            <p:nvCxnSpPr>
              <p:cNvPr id="77" name="Straight Arrow Connector 76"/>
              <p:cNvCxnSpPr>
                <a:stCxn id="36" idx="3"/>
                <a:endCxn id="21" idx="1"/>
              </p:cNvCxnSpPr>
              <p:nvPr/>
            </p:nvCxnSpPr>
            <p:spPr>
              <a:xfrm flipV="1">
                <a:off x="6300192" y="3148867"/>
                <a:ext cx="235123" cy="592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Arrow Connector 78"/>
              <p:cNvCxnSpPr>
                <a:stCxn id="37" idx="3"/>
                <a:endCxn id="73" idx="1"/>
              </p:cNvCxnSpPr>
              <p:nvPr/>
            </p:nvCxnSpPr>
            <p:spPr>
              <a:xfrm flipV="1">
                <a:off x="6300192" y="3634127"/>
                <a:ext cx="235122" cy="37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Arrow Connector 80"/>
              <p:cNvCxnSpPr>
                <a:stCxn id="38" idx="3"/>
                <a:endCxn id="74" idx="1"/>
              </p:cNvCxnSpPr>
              <p:nvPr/>
            </p:nvCxnSpPr>
            <p:spPr>
              <a:xfrm flipV="1">
                <a:off x="6300192" y="4119279"/>
                <a:ext cx="235123" cy="516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5" name="AutoShape 25"/>
              <p:cNvSpPr>
                <a:spLocks noChangeArrowheads="1"/>
              </p:cNvSpPr>
              <p:nvPr/>
            </p:nvSpPr>
            <p:spPr bwMode="auto">
              <a:xfrm>
                <a:off x="7890509" y="3484593"/>
                <a:ext cx="989013" cy="306467"/>
              </a:xfrm>
              <a:prstGeom prst="flowChartAlternateProcess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GB" altLang="en-US" sz="1200" b="1" dirty="0">
                    <a:latin typeface="Arial" panose="020B0604020202020204" pitchFamily="34" charset="0"/>
                  </a:rPr>
                  <a:t>3</a:t>
                </a:r>
              </a:p>
            </p:txBody>
          </p:sp>
          <p:sp>
            <p:nvSpPr>
              <p:cNvPr id="86" name="AutoShape 25"/>
              <p:cNvSpPr>
                <a:spLocks noChangeArrowheads="1"/>
              </p:cNvSpPr>
              <p:nvPr/>
            </p:nvSpPr>
            <p:spPr bwMode="auto">
              <a:xfrm>
                <a:off x="7893917" y="3955901"/>
                <a:ext cx="989013" cy="306467"/>
              </a:xfrm>
              <a:prstGeom prst="flowChartAlternateProcess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GB" altLang="en-US" sz="1200" b="1" dirty="0">
                    <a:latin typeface="Arial" panose="020B0604020202020204" pitchFamily="34" charset="0"/>
                  </a:rPr>
                  <a:t>2</a:t>
                </a:r>
              </a:p>
            </p:txBody>
          </p:sp>
        </p:grpSp>
        <p:sp>
          <p:nvSpPr>
            <p:cNvPr id="87" name="TextBox 86"/>
            <p:cNvSpPr txBox="1"/>
            <p:nvPr/>
          </p:nvSpPr>
          <p:spPr>
            <a:xfrm>
              <a:off x="6573189" y="2132856"/>
              <a:ext cx="951139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50" dirty="0">
                  <a:latin typeface="Arial" panose="020B0604020202020204" pitchFamily="34" charset="0"/>
                  <a:cs typeface="Arial" panose="020B0604020202020204" pitchFamily="34" charset="0"/>
                </a:rPr>
                <a:t>Sites developed/</a:t>
              </a:r>
            </a:p>
            <a:p>
              <a:r>
                <a:rPr lang="en-GB" sz="1050" dirty="0">
                  <a:latin typeface="Arial" panose="020B0604020202020204" pitchFamily="34" charset="0"/>
                  <a:cs typeface="Arial" panose="020B0604020202020204" pitchFamily="34" charset="0"/>
                </a:rPr>
                <a:t>drained before 2011</a:t>
              </a: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7941341" y="2132856"/>
              <a:ext cx="951139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50" dirty="0">
                  <a:latin typeface="Arial" panose="020B0604020202020204" pitchFamily="34" charset="0"/>
                  <a:cs typeface="Arial" panose="020B0604020202020204" pitchFamily="34" charset="0"/>
                </a:rPr>
                <a:t>Sites developed/</a:t>
              </a:r>
            </a:p>
            <a:p>
              <a:r>
                <a:rPr lang="en-GB" sz="1050" dirty="0">
                  <a:latin typeface="Arial" panose="020B0604020202020204" pitchFamily="34" charset="0"/>
                  <a:cs typeface="Arial" panose="020B0604020202020204" pitchFamily="34" charset="0"/>
                </a:rPr>
                <a:t>drained after 2011</a:t>
              </a:r>
            </a:p>
          </p:txBody>
        </p:sp>
        <p:grpSp>
          <p:nvGrpSpPr>
            <p:cNvPr id="90" name="Group 89"/>
            <p:cNvGrpSpPr/>
            <p:nvPr/>
          </p:nvGrpSpPr>
          <p:grpSpPr>
            <a:xfrm>
              <a:off x="2899881" y="4394808"/>
              <a:ext cx="6014156" cy="1646442"/>
              <a:chOff x="2868774" y="2783948"/>
              <a:chExt cx="6014156" cy="1646442"/>
            </a:xfrm>
          </p:grpSpPr>
          <p:sp>
            <p:nvSpPr>
              <p:cNvPr id="91" name="AutoShape 25"/>
              <p:cNvSpPr>
                <a:spLocks noChangeArrowheads="1"/>
              </p:cNvSpPr>
              <p:nvPr/>
            </p:nvSpPr>
            <p:spPr bwMode="auto">
              <a:xfrm>
                <a:off x="6535315" y="2995633"/>
                <a:ext cx="989013" cy="306467"/>
              </a:xfrm>
              <a:prstGeom prst="flowChartAlternateProcess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GB" altLang="en-US" sz="1200" b="1" dirty="0">
                    <a:latin typeface="Arial" panose="020B0604020202020204" pitchFamily="34" charset="0"/>
                  </a:rPr>
                  <a:t>4</a:t>
                </a:r>
              </a:p>
            </p:txBody>
          </p:sp>
          <p:sp>
            <p:nvSpPr>
              <p:cNvPr id="92" name="AutoShape 25"/>
              <p:cNvSpPr>
                <a:spLocks noChangeArrowheads="1"/>
              </p:cNvSpPr>
              <p:nvPr/>
            </p:nvSpPr>
            <p:spPr bwMode="auto">
              <a:xfrm>
                <a:off x="7893917" y="3001560"/>
                <a:ext cx="989013" cy="306467"/>
              </a:xfrm>
              <a:prstGeom prst="flowChartAlternateProcess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GB" altLang="en-US" sz="1200" b="1" dirty="0">
                    <a:latin typeface="Arial" panose="020B0604020202020204" pitchFamily="34" charset="0"/>
                  </a:rPr>
                  <a:t>1</a:t>
                </a:r>
              </a:p>
            </p:txBody>
          </p:sp>
          <p:grpSp>
            <p:nvGrpSpPr>
              <p:cNvPr id="93" name="Group 92"/>
              <p:cNvGrpSpPr/>
              <p:nvPr/>
            </p:nvGrpSpPr>
            <p:grpSpPr>
              <a:xfrm>
                <a:off x="4139952" y="2924944"/>
                <a:ext cx="2160240" cy="1429345"/>
                <a:chOff x="3203848" y="2957513"/>
                <a:chExt cx="2160240" cy="1429345"/>
              </a:xfrm>
            </p:grpSpPr>
            <p:sp>
              <p:nvSpPr>
                <p:cNvPr id="108" name="AutoShape 5"/>
                <p:cNvSpPr>
                  <a:spLocks noChangeArrowheads="1"/>
                </p:cNvSpPr>
                <p:nvPr/>
              </p:nvSpPr>
              <p:spPr bwMode="auto">
                <a:xfrm>
                  <a:off x="3203848" y="2957513"/>
                  <a:ext cx="2160240" cy="459700"/>
                </a:xfrm>
                <a:prstGeom prst="flowChartAlternateProcess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en-GB" sz="1050" dirty="0">
                      <a:latin typeface="Arial" panose="020B0604020202020204" pitchFamily="34" charset="0"/>
                    </a:rPr>
                    <a:t>Is restoration to peat forming habitat</a:t>
                  </a:r>
                  <a:r>
                    <a:rPr lang="en-GB" sz="1050" baseline="30000" dirty="0">
                      <a:latin typeface="Arial" panose="020B0604020202020204" pitchFamily="34" charset="0"/>
                    </a:rPr>
                    <a:t>3 </a:t>
                  </a:r>
                  <a:r>
                    <a:rPr lang="en-GB" sz="1050" dirty="0">
                      <a:latin typeface="Arial" panose="020B0604020202020204" pitchFamily="34" charset="0"/>
                    </a:rPr>
                    <a:t>over &gt;65% of the site?</a:t>
                  </a:r>
                </a:p>
              </p:txBody>
            </p:sp>
            <p:sp>
              <p:nvSpPr>
                <p:cNvPr id="109" name="AutoShape 5"/>
                <p:cNvSpPr>
                  <a:spLocks noChangeArrowheads="1"/>
                </p:cNvSpPr>
                <p:nvPr/>
              </p:nvSpPr>
              <p:spPr bwMode="auto">
                <a:xfrm>
                  <a:off x="3203848" y="3440546"/>
                  <a:ext cx="2160240" cy="459700"/>
                </a:xfrm>
                <a:prstGeom prst="flowChartAlternateProcess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en-GB" sz="1050" dirty="0">
                      <a:latin typeface="Arial" panose="020B0604020202020204" pitchFamily="34" charset="0"/>
                    </a:rPr>
                    <a:t>Is restoration to other wetland habitat?</a:t>
                  </a:r>
                </a:p>
              </p:txBody>
            </p:sp>
            <p:sp>
              <p:nvSpPr>
                <p:cNvPr id="110" name="AutoShape 5"/>
                <p:cNvSpPr>
                  <a:spLocks noChangeArrowheads="1"/>
                </p:cNvSpPr>
                <p:nvPr/>
              </p:nvSpPr>
              <p:spPr bwMode="auto">
                <a:xfrm>
                  <a:off x="3203848" y="3927158"/>
                  <a:ext cx="2160240" cy="459700"/>
                </a:xfrm>
                <a:prstGeom prst="flowChartAlternateProcess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en-GB" sz="1050" dirty="0">
                      <a:latin typeface="Arial" panose="020B0604020202020204" pitchFamily="34" charset="0"/>
                    </a:rPr>
                    <a:t>Is restoration to other habitat (biodiversity primary purpose)?</a:t>
                  </a:r>
                </a:p>
              </p:txBody>
            </p:sp>
          </p:grpSp>
          <p:grpSp>
            <p:nvGrpSpPr>
              <p:cNvPr id="94" name="Group 93"/>
              <p:cNvGrpSpPr/>
              <p:nvPr/>
            </p:nvGrpSpPr>
            <p:grpSpPr>
              <a:xfrm>
                <a:off x="2868774" y="2783948"/>
                <a:ext cx="1055154" cy="1646442"/>
                <a:chOff x="2969156" y="2783948"/>
                <a:chExt cx="1055154" cy="1646442"/>
              </a:xfrm>
            </p:grpSpPr>
            <p:sp>
              <p:nvSpPr>
                <p:cNvPr id="105" name="AutoShape 5"/>
                <p:cNvSpPr>
                  <a:spLocks noChangeArrowheads="1"/>
                </p:cNvSpPr>
                <p:nvPr/>
              </p:nvSpPr>
              <p:spPr bwMode="auto">
                <a:xfrm>
                  <a:off x="2969156" y="2783948"/>
                  <a:ext cx="1055154" cy="1164521"/>
                </a:xfrm>
                <a:prstGeom prst="flowChartAlternateProcess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en-GB" sz="1050" dirty="0">
                      <a:latin typeface="Arial" panose="020B0604020202020204" pitchFamily="34" charset="0"/>
                    </a:rPr>
                    <a:t>Does restoration have a biodiversity primary purpose?</a:t>
                  </a:r>
                </a:p>
              </p:txBody>
            </p:sp>
            <p:sp>
              <p:nvSpPr>
                <p:cNvPr id="106" name="AutoShape 25"/>
                <p:cNvSpPr>
                  <a:spLocks noChangeArrowheads="1"/>
                </p:cNvSpPr>
                <p:nvPr/>
              </p:nvSpPr>
              <p:spPr bwMode="auto">
                <a:xfrm>
                  <a:off x="3006923" y="4123923"/>
                  <a:ext cx="989013" cy="306467"/>
                </a:xfrm>
                <a:prstGeom prst="flowChartAlternateProcess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9pPr>
                </a:lstStyle>
                <a:p>
                  <a:pPr algn="ctr" eaLnBrk="1" hangingPunct="1"/>
                  <a:r>
                    <a:rPr lang="en-GB" altLang="en-US" sz="1200" b="1" dirty="0">
                      <a:latin typeface="Arial" panose="020B0604020202020204" pitchFamily="34" charset="0"/>
                    </a:rPr>
                    <a:t>0</a:t>
                  </a:r>
                </a:p>
              </p:txBody>
            </p:sp>
            <p:cxnSp>
              <p:nvCxnSpPr>
                <p:cNvPr id="107" name="Straight Arrow Connector 106"/>
                <p:cNvCxnSpPr>
                  <a:stCxn id="105" idx="2"/>
                  <a:endCxn id="106" idx="0"/>
                </p:cNvCxnSpPr>
                <p:nvPr/>
              </p:nvCxnSpPr>
              <p:spPr>
                <a:xfrm>
                  <a:off x="3496733" y="3948469"/>
                  <a:ext cx="4697" cy="175454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95" name="Straight Arrow Connector 94"/>
              <p:cNvCxnSpPr>
                <a:stCxn id="105" idx="3"/>
                <a:endCxn id="108" idx="1"/>
              </p:cNvCxnSpPr>
              <p:nvPr/>
            </p:nvCxnSpPr>
            <p:spPr>
              <a:xfrm flipV="1">
                <a:off x="3923928" y="3154794"/>
                <a:ext cx="216024" cy="211415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Arrow Connector 95"/>
              <p:cNvCxnSpPr>
                <a:stCxn id="105" idx="3"/>
                <a:endCxn id="109" idx="1"/>
              </p:cNvCxnSpPr>
              <p:nvPr/>
            </p:nvCxnSpPr>
            <p:spPr>
              <a:xfrm>
                <a:off x="3923928" y="3366209"/>
                <a:ext cx="216024" cy="27161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Arrow Connector 96"/>
              <p:cNvCxnSpPr>
                <a:stCxn id="105" idx="3"/>
                <a:endCxn id="110" idx="1"/>
              </p:cNvCxnSpPr>
              <p:nvPr/>
            </p:nvCxnSpPr>
            <p:spPr>
              <a:xfrm>
                <a:off x="3923928" y="3366209"/>
                <a:ext cx="216024" cy="75823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8" name="AutoShape 25"/>
              <p:cNvSpPr>
                <a:spLocks noChangeArrowheads="1"/>
              </p:cNvSpPr>
              <p:nvPr/>
            </p:nvSpPr>
            <p:spPr bwMode="auto">
              <a:xfrm>
                <a:off x="6535314" y="3480893"/>
                <a:ext cx="989013" cy="306467"/>
              </a:xfrm>
              <a:prstGeom prst="flowChartAlternateProcess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GB" altLang="en-US" sz="1200" b="1" dirty="0">
                    <a:latin typeface="Arial" panose="020B0604020202020204" pitchFamily="34" charset="0"/>
                  </a:rPr>
                  <a:t>3</a:t>
                </a:r>
              </a:p>
            </p:txBody>
          </p:sp>
          <p:sp>
            <p:nvSpPr>
              <p:cNvPr id="99" name="AutoShape 25"/>
              <p:cNvSpPr>
                <a:spLocks noChangeArrowheads="1"/>
              </p:cNvSpPr>
              <p:nvPr/>
            </p:nvSpPr>
            <p:spPr bwMode="auto">
              <a:xfrm>
                <a:off x="6535315" y="3966045"/>
                <a:ext cx="989013" cy="306467"/>
              </a:xfrm>
              <a:prstGeom prst="flowChartAlternateProcess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GB" altLang="en-US" sz="1200" b="1" dirty="0">
                    <a:latin typeface="Arial" panose="020B0604020202020204" pitchFamily="34" charset="0"/>
                  </a:rPr>
                  <a:t>2</a:t>
                </a:r>
              </a:p>
            </p:txBody>
          </p:sp>
          <p:cxnSp>
            <p:nvCxnSpPr>
              <p:cNvPr id="100" name="Straight Arrow Connector 99"/>
              <p:cNvCxnSpPr>
                <a:stCxn id="108" idx="3"/>
                <a:endCxn id="91" idx="1"/>
              </p:cNvCxnSpPr>
              <p:nvPr/>
            </p:nvCxnSpPr>
            <p:spPr>
              <a:xfrm flipV="1">
                <a:off x="6300192" y="3148867"/>
                <a:ext cx="235123" cy="592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Arrow Connector 100"/>
              <p:cNvCxnSpPr>
                <a:stCxn id="109" idx="3"/>
                <a:endCxn id="98" idx="1"/>
              </p:cNvCxnSpPr>
              <p:nvPr/>
            </p:nvCxnSpPr>
            <p:spPr>
              <a:xfrm flipV="1">
                <a:off x="6300192" y="3634127"/>
                <a:ext cx="235122" cy="37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Arrow Connector 101"/>
              <p:cNvCxnSpPr>
                <a:stCxn id="110" idx="3"/>
                <a:endCxn id="99" idx="1"/>
              </p:cNvCxnSpPr>
              <p:nvPr/>
            </p:nvCxnSpPr>
            <p:spPr>
              <a:xfrm flipV="1">
                <a:off x="6300192" y="4119279"/>
                <a:ext cx="235123" cy="516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3" name="AutoShape 25"/>
              <p:cNvSpPr>
                <a:spLocks noChangeArrowheads="1"/>
              </p:cNvSpPr>
              <p:nvPr/>
            </p:nvSpPr>
            <p:spPr bwMode="auto">
              <a:xfrm>
                <a:off x="7890509" y="3484593"/>
                <a:ext cx="989013" cy="306467"/>
              </a:xfrm>
              <a:prstGeom prst="flowChartAlternateProcess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GB" altLang="en-US" sz="1200" b="1" dirty="0">
                    <a:latin typeface="Arial" panose="020B0604020202020204" pitchFamily="34" charset="0"/>
                  </a:rPr>
                  <a:t>1</a:t>
                </a:r>
              </a:p>
            </p:txBody>
          </p:sp>
          <p:sp>
            <p:nvSpPr>
              <p:cNvPr id="104" name="AutoShape 25"/>
              <p:cNvSpPr>
                <a:spLocks noChangeArrowheads="1"/>
              </p:cNvSpPr>
              <p:nvPr/>
            </p:nvSpPr>
            <p:spPr bwMode="auto">
              <a:xfrm>
                <a:off x="7893917" y="3955901"/>
                <a:ext cx="989013" cy="306467"/>
              </a:xfrm>
              <a:prstGeom prst="flowChartAlternateProcess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GB" altLang="en-US" sz="1200" b="1" dirty="0">
                    <a:latin typeface="Arial" panose="020B0604020202020204" pitchFamily="34" charset="0"/>
                  </a:rPr>
                  <a:t>0</a:t>
                </a:r>
              </a:p>
            </p:txBody>
          </p:sp>
        </p:grpSp>
        <p:cxnSp>
          <p:nvCxnSpPr>
            <p:cNvPr id="112" name="Straight Arrow Connector 111"/>
            <p:cNvCxnSpPr>
              <a:stCxn id="25" idx="3"/>
              <a:endCxn id="54" idx="1"/>
            </p:cNvCxnSpPr>
            <p:nvPr/>
          </p:nvCxnSpPr>
          <p:spPr>
            <a:xfrm flipV="1">
              <a:off x="2674591" y="3219173"/>
              <a:ext cx="194183" cy="43443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Arrow Connector 113"/>
            <p:cNvCxnSpPr>
              <a:stCxn id="26" idx="3"/>
              <a:endCxn id="105" idx="1"/>
            </p:cNvCxnSpPr>
            <p:nvPr/>
          </p:nvCxnSpPr>
          <p:spPr>
            <a:xfrm>
              <a:off x="2669312" y="4845735"/>
              <a:ext cx="230569" cy="13133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5" name="TextBox 114"/>
            <p:cNvSpPr txBox="1"/>
            <p:nvPr/>
          </p:nvSpPr>
          <p:spPr>
            <a:xfrm>
              <a:off x="6444208" y="1232610"/>
              <a:ext cx="2552867" cy="90024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GB" sz="1050" dirty="0">
                  <a:latin typeface="Arial" panose="020B0604020202020204" pitchFamily="34" charset="0"/>
                  <a:cs typeface="Arial" panose="020B0604020202020204" pitchFamily="34" charset="0"/>
                </a:rPr>
                <a:t>Take 2 points off the score</a:t>
              </a:r>
              <a:r>
                <a:rPr lang="en-GB" sz="1050" baseline="30000" dirty="0"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  <a:r>
                <a:rPr lang="en-GB" sz="1050" dirty="0">
                  <a:latin typeface="Arial" panose="020B0604020202020204" pitchFamily="34" charset="0"/>
                  <a:cs typeface="Arial" panose="020B0604020202020204" pitchFamily="34" charset="0"/>
                </a:rPr>
                <a:t> if the rehabilitation or restoration plan has </a:t>
              </a:r>
              <a:r>
                <a:rPr lang="en-GB" sz="1050" u="sng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not</a:t>
              </a:r>
              <a:r>
                <a:rPr lang="en-GB" sz="1050" dirty="0">
                  <a:latin typeface="Arial" panose="020B0604020202020204" pitchFamily="34" charset="0"/>
                  <a:cs typeface="Arial" panose="020B0604020202020204" pitchFamily="34" charset="0"/>
                </a:rPr>
                <a:t> been approved by a licencing body or other competent authority</a:t>
              </a:r>
              <a:r>
                <a:rPr lang="en-GB" sz="1050" baseline="30000" dirty="0"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  <a:r>
                <a:rPr lang="en-GB" sz="1050" dirty="0">
                  <a:latin typeface="Arial" panose="020B0604020202020204" pitchFamily="34" charset="0"/>
                  <a:cs typeface="Arial" panose="020B0604020202020204" pitchFamily="34" charset="0"/>
                </a:rPr>
                <a:t>, e.g. statutory conservation body </a:t>
              </a:r>
            </a:p>
          </p:txBody>
        </p:sp>
        <p:sp>
          <p:nvSpPr>
            <p:cNvPr id="116" name="Text Box 12"/>
            <p:cNvSpPr txBox="1">
              <a:spLocks noChangeArrowheads="1"/>
            </p:cNvSpPr>
            <p:nvPr/>
          </p:nvSpPr>
          <p:spPr bwMode="auto">
            <a:xfrm>
              <a:off x="2601054" y="4638184"/>
              <a:ext cx="367084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GB" sz="12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</a:rPr>
                <a:t>Y</a:t>
              </a:r>
            </a:p>
          </p:txBody>
        </p:sp>
        <p:sp>
          <p:nvSpPr>
            <p:cNvPr id="117" name="Text Box 12"/>
            <p:cNvSpPr txBox="1">
              <a:spLocks noChangeArrowheads="1"/>
            </p:cNvSpPr>
            <p:nvPr/>
          </p:nvSpPr>
          <p:spPr bwMode="auto">
            <a:xfrm>
              <a:off x="2601054" y="2996952"/>
              <a:ext cx="367084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GB" sz="12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</a:rPr>
                <a:t>Y</a:t>
              </a:r>
            </a:p>
          </p:txBody>
        </p:sp>
        <p:sp>
          <p:nvSpPr>
            <p:cNvPr id="118" name="Text Box 21"/>
            <p:cNvSpPr txBox="1">
              <a:spLocks noChangeArrowheads="1"/>
            </p:cNvSpPr>
            <p:nvPr/>
          </p:nvSpPr>
          <p:spPr bwMode="auto">
            <a:xfrm flipV="1">
              <a:off x="1155032" y="5203899"/>
              <a:ext cx="360362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GB" sz="12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</a:rPr>
                <a:t>N</a:t>
              </a:r>
            </a:p>
          </p:txBody>
        </p:sp>
        <p:sp>
          <p:nvSpPr>
            <p:cNvPr id="119" name="Text Box 21"/>
            <p:cNvSpPr txBox="1">
              <a:spLocks noChangeArrowheads="1"/>
            </p:cNvSpPr>
            <p:nvPr/>
          </p:nvSpPr>
          <p:spPr bwMode="auto">
            <a:xfrm flipV="1">
              <a:off x="3032039" y="5509737"/>
              <a:ext cx="360362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GB" sz="12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</a:rPr>
                <a:t>N</a:t>
              </a:r>
            </a:p>
          </p:txBody>
        </p:sp>
        <p:sp>
          <p:nvSpPr>
            <p:cNvPr id="120" name="Text Box 21"/>
            <p:cNvSpPr txBox="1">
              <a:spLocks noChangeArrowheads="1"/>
            </p:cNvSpPr>
            <p:nvPr/>
          </p:nvSpPr>
          <p:spPr bwMode="auto">
            <a:xfrm flipV="1">
              <a:off x="3071793" y="3752894"/>
              <a:ext cx="360362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GB" sz="12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</a:rPr>
                <a:t>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572005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53625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GB" dirty="0"/>
              <a:t>Habitat and Biodiversity – Coir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1046375" y="1673805"/>
            <a:ext cx="6991010" cy="3442444"/>
            <a:chOff x="641330" y="1853825"/>
            <a:chExt cx="6991010" cy="3442444"/>
          </a:xfrm>
        </p:grpSpPr>
        <p:sp>
          <p:nvSpPr>
            <p:cNvPr id="38942" name="AutoShape 5"/>
            <p:cNvSpPr>
              <a:spLocks noChangeArrowheads="1"/>
            </p:cNvSpPr>
            <p:nvPr/>
          </p:nvSpPr>
          <p:spPr bwMode="auto">
            <a:xfrm>
              <a:off x="711080" y="2764174"/>
              <a:ext cx="1421220" cy="1038582"/>
            </a:xfrm>
            <a:prstGeom prst="flowChartAlternateProcess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30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8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6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4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GB" sz="1100" b="0" dirty="0">
                  <a:solidFill>
                    <a:schemeClr val="tx1"/>
                  </a:solidFill>
                </a:rPr>
                <a:t>Can the growing location of the coconut trees be identified for the batch of pith?</a:t>
              </a:r>
            </a:p>
          </p:txBody>
        </p:sp>
        <p:cxnSp>
          <p:nvCxnSpPr>
            <p:cNvPr id="38945" name="AutoShape 17"/>
            <p:cNvCxnSpPr>
              <a:cxnSpLocks noChangeShapeType="1"/>
              <a:stCxn id="38942" idx="3"/>
              <a:endCxn id="38943" idx="1"/>
            </p:cNvCxnSpPr>
            <p:nvPr/>
          </p:nvCxnSpPr>
          <p:spPr bwMode="auto">
            <a:xfrm flipV="1">
              <a:off x="2132300" y="2908089"/>
              <a:ext cx="459480" cy="37537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8946" name="AutoShape 18"/>
            <p:cNvCxnSpPr>
              <a:cxnSpLocks noChangeShapeType="1"/>
              <a:stCxn id="38942" idx="3"/>
              <a:endCxn id="53" idx="1"/>
            </p:cNvCxnSpPr>
            <p:nvPr/>
          </p:nvCxnSpPr>
          <p:spPr bwMode="auto">
            <a:xfrm>
              <a:off x="2132300" y="3283465"/>
              <a:ext cx="1404585" cy="149351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" name="Text Box 63"/>
            <p:cNvSpPr txBox="1">
              <a:spLocks noChangeArrowheads="1"/>
            </p:cNvSpPr>
            <p:nvPr/>
          </p:nvSpPr>
          <p:spPr bwMode="auto">
            <a:xfrm>
              <a:off x="2118918" y="2775313"/>
              <a:ext cx="415925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GB" sz="12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</a:rPr>
                <a:t>Y</a:t>
              </a:r>
            </a:p>
          </p:txBody>
        </p:sp>
        <p:sp>
          <p:nvSpPr>
            <p:cNvPr id="10" name="Text Box 21"/>
            <p:cNvSpPr txBox="1">
              <a:spLocks noChangeArrowheads="1"/>
            </p:cNvSpPr>
            <p:nvPr/>
          </p:nvSpPr>
          <p:spPr bwMode="auto">
            <a:xfrm>
              <a:off x="2096725" y="3487995"/>
              <a:ext cx="415925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GB" sz="12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</a:rPr>
                <a:t>N</a:t>
              </a:r>
            </a:p>
          </p:txBody>
        </p:sp>
        <p:grpSp>
          <p:nvGrpSpPr>
            <p:cNvPr id="19" name="Group 18"/>
            <p:cNvGrpSpPr/>
            <p:nvPr/>
          </p:nvGrpSpPr>
          <p:grpSpPr>
            <a:xfrm>
              <a:off x="2591780" y="1853825"/>
              <a:ext cx="4806414" cy="1863644"/>
              <a:chOff x="2591780" y="1934298"/>
              <a:chExt cx="4806414" cy="1863644"/>
            </a:xfrm>
          </p:grpSpPr>
          <p:cxnSp>
            <p:nvCxnSpPr>
              <p:cNvPr id="38921" name="AutoShape 19"/>
              <p:cNvCxnSpPr>
                <a:cxnSpLocks noChangeShapeType="1"/>
                <a:stCxn id="38943" idx="3"/>
                <a:endCxn id="38919" idx="1"/>
              </p:cNvCxnSpPr>
              <p:nvPr/>
            </p:nvCxnSpPr>
            <p:spPr bwMode="auto">
              <a:xfrm flipV="1">
                <a:off x="3851780" y="2418684"/>
                <a:ext cx="578257" cy="56987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8922" name="AutoShape 20"/>
              <p:cNvCxnSpPr>
                <a:cxnSpLocks noChangeShapeType="1"/>
                <a:stCxn id="38943" idx="3"/>
                <a:endCxn id="38931" idx="1"/>
              </p:cNvCxnSpPr>
              <p:nvPr/>
            </p:nvCxnSpPr>
            <p:spPr bwMode="auto">
              <a:xfrm>
                <a:off x="3851780" y="2988562"/>
                <a:ext cx="578257" cy="38373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40981" name="Text Box 21"/>
              <p:cNvSpPr txBox="1">
                <a:spLocks noChangeArrowheads="1"/>
              </p:cNvSpPr>
              <p:nvPr/>
            </p:nvSpPr>
            <p:spPr bwMode="auto">
              <a:xfrm>
                <a:off x="3796506" y="3256815"/>
                <a:ext cx="415925" cy="27463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1" hangingPunct="1">
                  <a:spcBef>
                    <a:spcPct val="50000"/>
                  </a:spcBef>
                  <a:defRPr/>
                </a:pPr>
                <a:r>
                  <a:rPr lang="en-GB" sz="1200" b="1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</a:rPr>
                  <a:t>N</a:t>
                </a:r>
              </a:p>
            </p:txBody>
          </p:sp>
          <p:sp>
            <p:nvSpPr>
              <p:cNvPr id="38943" name="AutoShape 5"/>
              <p:cNvSpPr>
                <a:spLocks noChangeArrowheads="1"/>
              </p:cNvSpPr>
              <p:nvPr/>
            </p:nvSpPr>
            <p:spPr bwMode="auto">
              <a:xfrm>
                <a:off x="2591780" y="2294338"/>
                <a:ext cx="1260000" cy="1388447"/>
              </a:xfrm>
              <a:prstGeom prst="flowChartAlternateProcess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30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8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6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4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SzTx/>
                  <a:buFontTx/>
                  <a:buNone/>
                </a:pPr>
                <a:r>
                  <a:rPr lang="en-GB" sz="1100" b="0" dirty="0">
                    <a:solidFill>
                      <a:schemeClr val="tx1"/>
                    </a:solidFill>
                  </a:rPr>
                  <a:t>Was the previous land use (immediately before planting) agricultural?</a:t>
                </a:r>
              </a:p>
            </p:txBody>
          </p:sp>
          <p:sp>
            <p:nvSpPr>
              <p:cNvPr id="9" name="Text Box 63"/>
              <p:cNvSpPr txBox="1">
                <a:spLocks noChangeArrowheads="1"/>
              </p:cNvSpPr>
              <p:nvPr/>
            </p:nvSpPr>
            <p:spPr bwMode="auto">
              <a:xfrm>
                <a:off x="3806150" y="2372259"/>
                <a:ext cx="415925" cy="27463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1" hangingPunct="1">
                  <a:spcBef>
                    <a:spcPct val="50000"/>
                  </a:spcBef>
                  <a:defRPr/>
                </a:pPr>
                <a:r>
                  <a:rPr lang="en-GB" sz="1200" b="1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</a:rPr>
                  <a:t>Y</a:t>
                </a:r>
              </a:p>
            </p:txBody>
          </p:sp>
          <p:grpSp>
            <p:nvGrpSpPr>
              <p:cNvPr id="5" name="Group 4"/>
              <p:cNvGrpSpPr/>
              <p:nvPr/>
            </p:nvGrpSpPr>
            <p:grpSpPr>
              <a:xfrm>
                <a:off x="4430037" y="1934298"/>
                <a:ext cx="2968157" cy="910034"/>
                <a:chOff x="4430037" y="1635888"/>
                <a:chExt cx="2968157" cy="910034"/>
              </a:xfrm>
            </p:grpSpPr>
            <p:sp>
              <p:nvSpPr>
                <p:cNvPr id="38917" name="AutoShape 25"/>
                <p:cNvSpPr>
                  <a:spLocks noChangeArrowheads="1"/>
                </p:cNvSpPr>
                <p:nvPr/>
              </p:nvSpPr>
              <p:spPr bwMode="auto">
                <a:xfrm>
                  <a:off x="6318194" y="1767145"/>
                  <a:ext cx="1080000" cy="306467"/>
                </a:xfrm>
                <a:prstGeom prst="flowChartAlternateProcess">
                  <a:avLst/>
                </a:prstGeom>
                <a:solidFill>
                  <a:srgbClr val="92D05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30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28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26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24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SzTx/>
                    <a:buFontTx/>
                    <a:buNone/>
                  </a:pPr>
                  <a:r>
                    <a:rPr lang="en-GB" sz="1200" dirty="0">
                      <a:solidFill>
                        <a:schemeClr val="tx1"/>
                      </a:solidFill>
                    </a:rPr>
                    <a:t>18</a:t>
                  </a:r>
                </a:p>
              </p:txBody>
            </p:sp>
            <p:sp>
              <p:nvSpPr>
                <p:cNvPr id="38918" name="AutoShape 18"/>
                <p:cNvSpPr>
                  <a:spLocks noChangeArrowheads="1"/>
                </p:cNvSpPr>
                <p:nvPr/>
              </p:nvSpPr>
              <p:spPr bwMode="auto">
                <a:xfrm>
                  <a:off x="6318194" y="2168860"/>
                  <a:ext cx="1080000" cy="306467"/>
                </a:xfrm>
                <a:prstGeom prst="flowChartAlternateProcess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30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28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26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24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SzTx/>
                    <a:buFontTx/>
                    <a:buNone/>
                  </a:pPr>
                  <a:r>
                    <a:rPr lang="en-GB" sz="1200" dirty="0">
                      <a:solidFill>
                        <a:schemeClr val="tx1"/>
                      </a:solidFill>
                    </a:rPr>
                    <a:t>12</a:t>
                  </a:r>
                </a:p>
              </p:txBody>
            </p:sp>
            <p:sp>
              <p:nvSpPr>
                <p:cNvPr id="38919" name="AutoShape 5"/>
                <p:cNvSpPr>
                  <a:spLocks noChangeArrowheads="1"/>
                </p:cNvSpPr>
                <p:nvPr/>
              </p:nvSpPr>
              <p:spPr bwMode="auto">
                <a:xfrm>
                  <a:off x="4430037" y="1694625"/>
                  <a:ext cx="1271588" cy="851297"/>
                </a:xfrm>
                <a:prstGeom prst="flowChartAlternateProcess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30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28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26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24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SzTx/>
                    <a:buFontTx/>
                    <a:buNone/>
                  </a:pPr>
                  <a:r>
                    <a:rPr lang="en-GB" sz="1100" b="0" dirty="0">
                      <a:solidFill>
                        <a:schemeClr val="tx1"/>
                      </a:solidFill>
                    </a:rPr>
                    <a:t>Are the coconuts grown in a monocrop plantation</a:t>
                  </a:r>
                </a:p>
              </p:txBody>
            </p:sp>
            <p:cxnSp>
              <p:nvCxnSpPr>
                <p:cNvPr id="38924" name="AutoShape 27"/>
                <p:cNvCxnSpPr>
                  <a:cxnSpLocks noChangeShapeType="1"/>
                  <a:stCxn id="38919" idx="3"/>
                  <a:endCxn id="38918" idx="1"/>
                </p:cNvCxnSpPr>
                <p:nvPr/>
              </p:nvCxnSpPr>
              <p:spPr bwMode="auto">
                <a:xfrm>
                  <a:off x="5701625" y="2120274"/>
                  <a:ext cx="616569" cy="201820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2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5776255" y="1635888"/>
                  <a:ext cx="414338" cy="27463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 eaLnBrk="1" hangingPunct="1">
                    <a:spcBef>
                      <a:spcPct val="50000"/>
                    </a:spcBef>
                    <a:defRPr/>
                  </a:pPr>
                  <a:r>
                    <a:rPr lang="en-GB" sz="1200" b="1" dirty="0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Arial" panose="020B0604020202020204" pitchFamily="34" charset="0"/>
                    </a:rPr>
                    <a:t>N</a:t>
                  </a:r>
                </a:p>
              </p:txBody>
            </p:sp>
            <p:sp>
              <p:nvSpPr>
                <p:cNvPr id="4" name="Text Box 63"/>
                <p:cNvSpPr txBox="1">
                  <a:spLocks noChangeArrowheads="1"/>
                </p:cNvSpPr>
                <p:nvPr/>
              </p:nvSpPr>
              <p:spPr bwMode="auto">
                <a:xfrm>
                  <a:off x="5776255" y="2270888"/>
                  <a:ext cx="415925" cy="27463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 eaLnBrk="1" hangingPunct="1">
                    <a:spcBef>
                      <a:spcPct val="50000"/>
                    </a:spcBef>
                    <a:defRPr/>
                  </a:pPr>
                  <a:r>
                    <a:rPr lang="en-GB" sz="1200" b="1" dirty="0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Arial" panose="020B0604020202020204" pitchFamily="34" charset="0"/>
                    </a:rPr>
                    <a:t>Y</a:t>
                  </a:r>
                </a:p>
              </p:txBody>
            </p:sp>
            <p:cxnSp>
              <p:nvCxnSpPr>
                <p:cNvPr id="38953" name="AutoShape 77"/>
                <p:cNvCxnSpPr>
                  <a:cxnSpLocks noChangeShapeType="1"/>
                  <a:stCxn id="38919" idx="3"/>
                  <a:endCxn id="38917" idx="1"/>
                </p:cNvCxnSpPr>
                <p:nvPr/>
              </p:nvCxnSpPr>
              <p:spPr bwMode="auto">
                <a:xfrm flipV="1">
                  <a:off x="5701625" y="1920379"/>
                  <a:ext cx="616569" cy="199895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  <p:grpSp>
            <p:nvGrpSpPr>
              <p:cNvPr id="7" name="Group 6"/>
              <p:cNvGrpSpPr/>
              <p:nvPr/>
            </p:nvGrpSpPr>
            <p:grpSpPr>
              <a:xfrm>
                <a:off x="4430037" y="2933945"/>
                <a:ext cx="2968157" cy="863997"/>
                <a:chOff x="4430037" y="3348775"/>
                <a:chExt cx="2968157" cy="863997"/>
              </a:xfrm>
            </p:grpSpPr>
            <p:sp>
              <p:nvSpPr>
                <p:cNvPr id="38931" name="AutoShape 5"/>
                <p:cNvSpPr>
                  <a:spLocks noChangeArrowheads="1"/>
                </p:cNvSpPr>
                <p:nvPr/>
              </p:nvSpPr>
              <p:spPr bwMode="auto">
                <a:xfrm>
                  <a:off x="4430037" y="3361475"/>
                  <a:ext cx="1271588" cy="851297"/>
                </a:xfrm>
                <a:prstGeom prst="flowChartAlternateProcess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30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28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26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24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SzTx/>
                    <a:buFontTx/>
                    <a:buNone/>
                  </a:pPr>
                  <a:r>
                    <a:rPr lang="en-GB" sz="1100" b="0" dirty="0">
                      <a:solidFill>
                        <a:schemeClr val="tx1"/>
                      </a:solidFill>
                    </a:rPr>
                    <a:t>Are the coconuts grown in a monocrop plantation</a:t>
                  </a:r>
                </a:p>
              </p:txBody>
            </p:sp>
            <p:sp>
              <p:nvSpPr>
                <p:cNvPr id="38934" name="AutoShape 20"/>
                <p:cNvSpPr>
                  <a:spLocks noChangeArrowheads="1"/>
                </p:cNvSpPr>
                <p:nvPr/>
              </p:nvSpPr>
              <p:spPr bwMode="auto">
                <a:xfrm>
                  <a:off x="6318194" y="3834045"/>
                  <a:ext cx="1080000" cy="306467"/>
                </a:xfrm>
                <a:prstGeom prst="flowChartAlternateProcess">
                  <a:avLst/>
                </a:prstGeom>
                <a:solidFill>
                  <a:srgbClr val="FF3B3B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30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28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26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24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SzTx/>
                    <a:buFontTx/>
                    <a:buNone/>
                  </a:pPr>
                  <a:r>
                    <a:rPr lang="en-GB" sz="1200" dirty="0">
                      <a:solidFill>
                        <a:schemeClr val="tx1"/>
                      </a:solidFill>
                    </a:rPr>
                    <a:t>5</a:t>
                  </a:r>
                </a:p>
              </p:txBody>
            </p:sp>
            <p:sp>
              <p:nvSpPr>
                <p:cNvPr id="38935" name="AutoShape 18"/>
                <p:cNvSpPr>
                  <a:spLocks noChangeArrowheads="1"/>
                </p:cNvSpPr>
                <p:nvPr/>
              </p:nvSpPr>
              <p:spPr bwMode="auto">
                <a:xfrm>
                  <a:off x="6318194" y="3426615"/>
                  <a:ext cx="1080000" cy="306467"/>
                </a:xfrm>
                <a:prstGeom prst="flowChartAlternateProcess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30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28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26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24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SzTx/>
                    <a:buFontTx/>
                    <a:buNone/>
                  </a:pPr>
                  <a:r>
                    <a:rPr lang="en-GB" sz="1200" dirty="0">
                      <a:solidFill>
                        <a:schemeClr val="tx1"/>
                      </a:solidFill>
                    </a:rPr>
                    <a:t>12</a:t>
                  </a:r>
                </a:p>
              </p:txBody>
            </p:sp>
            <p:cxnSp>
              <p:nvCxnSpPr>
                <p:cNvPr id="38938" name="AutoShape 29"/>
                <p:cNvCxnSpPr>
                  <a:cxnSpLocks noChangeShapeType="1"/>
                  <a:stCxn id="38931" idx="3"/>
                  <a:endCxn id="38934" idx="1"/>
                </p:cNvCxnSpPr>
                <p:nvPr/>
              </p:nvCxnSpPr>
              <p:spPr bwMode="auto">
                <a:xfrm>
                  <a:off x="5701625" y="3787124"/>
                  <a:ext cx="616569" cy="200155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6" name="Text Box 63"/>
                <p:cNvSpPr txBox="1">
                  <a:spLocks noChangeArrowheads="1"/>
                </p:cNvSpPr>
                <p:nvPr/>
              </p:nvSpPr>
              <p:spPr bwMode="auto">
                <a:xfrm>
                  <a:off x="5776254" y="3893288"/>
                  <a:ext cx="415925" cy="27463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 eaLnBrk="1" hangingPunct="1">
                    <a:spcBef>
                      <a:spcPct val="50000"/>
                    </a:spcBef>
                    <a:defRPr/>
                  </a:pPr>
                  <a:r>
                    <a:rPr lang="en-GB" sz="1200" b="1" dirty="0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Arial" panose="020B0604020202020204" pitchFamily="34" charset="0"/>
                    </a:rPr>
                    <a:t>Y</a:t>
                  </a:r>
                </a:p>
              </p:txBody>
            </p:sp>
            <p:cxnSp>
              <p:nvCxnSpPr>
                <p:cNvPr id="38952" name="AutoShape 76"/>
                <p:cNvCxnSpPr>
                  <a:cxnSpLocks noChangeShapeType="1"/>
                  <a:stCxn id="38931" idx="3"/>
                  <a:endCxn id="38935" idx="1"/>
                </p:cNvCxnSpPr>
                <p:nvPr/>
              </p:nvCxnSpPr>
              <p:spPr bwMode="auto">
                <a:xfrm flipV="1">
                  <a:off x="5701625" y="3579849"/>
                  <a:ext cx="616569" cy="207275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11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5777842" y="3348775"/>
                  <a:ext cx="414338" cy="27463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 eaLnBrk="1" hangingPunct="1">
                    <a:spcBef>
                      <a:spcPct val="50000"/>
                    </a:spcBef>
                    <a:defRPr/>
                  </a:pPr>
                  <a:r>
                    <a:rPr lang="en-GB" sz="1200" b="1" dirty="0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Arial" panose="020B0604020202020204" pitchFamily="34" charset="0"/>
                    </a:rPr>
                    <a:t>N</a:t>
                  </a:r>
                </a:p>
              </p:txBody>
            </p:sp>
          </p:grpSp>
        </p:grpSp>
        <p:grpSp>
          <p:nvGrpSpPr>
            <p:cNvPr id="18" name="Group 17"/>
            <p:cNvGrpSpPr/>
            <p:nvPr/>
          </p:nvGrpSpPr>
          <p:grpSpPr>
            <a:xfrm>
              <a:off x="3536885" y="4257687"/>
              <a:ext cx="3857610" cy="1038582"/>
              <a:chOff x="3491880" y="5130842"/>
              <a:chExt cx="3857610" cy="1038582"/>
            </a:xfrm>
          </p:grpSpPr>
          <p:sp>
            <p:nvSpPr>
              <p:cNvPr id="53" name="AutoShape 5"/>
              <p:cNvSpPr>
                <a:spLocks noChangeArrowheads="1"/>
              </p:cNvSpPr>
              <p:nvPr/>
            </p:nvSpPr>
            <p:spPr bwMode="auto">
              <a:xfrm>
                <a:off x="3491880" y="5130842"/>
                <a:ext cx="2199794" cy="1038582"/>
              </a:xfrm>
              <a:prstGeom prst="flowChartAlternateProcess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30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8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6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4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SzTx/>
                  <a:buFontTx/>
                  <a:buNone/>
                </a:pPr>
                <a:r>
                  <a:rPr lang="en-GB" sz="1100" b="0" dirty="0">
                    <a:solidFill>
                      <a:schemeClr val="tx1"/>
                    </a:solidFill>
                  </a:rPr>
                  <a:t>Has the region been subject to expansion of the coconut growing area  in the last 10 years using land that was not previously agricultural?</a:t>
                </a:r>
              </a:p>
            </p:txBody>
          </p:sp>
          <p:sp>
            <p:nvSpPr>
              <p:cNvPr id="55" name="AutoShape 18"/>
              <p:cNvSpPr>
                <a:spLocks noChangeArrowheads="1"/>
              </p:cNvSpPr>
              <p:nvPr/>
            </p:nvSpPr>
            <p:spPr bwMode="auto">
              <a:xfrm>
                <a:off x="6269490" y="5316825"/>
                <a:ext cx="1080000" cy="306467"/>
              </a:xfrm>
              <a:prstGeom prst="flowChartAlternateProcess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30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8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6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4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SzTx/>
                  <a:buFontTx/>
                  <a:buNone/>
                </a:pPr>
                <a:r>
                  <a:rPr lang="en-GB" sz="1200" dirty="0">
                    <a:solidFill>
                      <a:schemeClr val="tx1"/>
                    </a:solidFill>
                  </a:rPr>
                  <a:t>12</a:t>
                </a:r>
              </a:p>
            </p:txBody>
          </p:sp>
          <p:sp>
            <p:nvSpPr>
              <p:cNvPr id="63" name="AutoShape 20"/>
              <p:cNvSpPr>
                <a:spLocks noChangeArrowheads="1"/>
              </p:cNvSpPr>
              <p:nvPr/>
            </p:nvSpPr>
            <p:spPr bwMode="auto">
              <a:xfrm>
                <a:off x="6269490" y="5769260"/>
                <a:ext cx="1080000" cy="306467"/>
              </a:xfrm>
              <a:prstGeom prst="flowChartAlternateProcess">
                <a:avLst/>
              </a:prstGeom>
              <a:solidFill>
                <a:srgbClr val="FF3B3B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30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8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6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4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SzTx/>
                  <a:buFontTx/>
                  <a:buNone/>
                </a:pPr>
                <a:r>
                  <a:rPr lang="en-GB" sz="1200" dirty="0">
                    <a:solidFill>
                      <a:schemeClr val="tx1"/>
                    </a:solidFill>
                  </a:rPr>
                  <a:t>5</a:t>
                </a:r>
              </a:p>
            </p:txBody>
          </p:sp>
          <p:cxnSp>
            <p:nvCxnSpPr>
              <p:cNvPr id="70" name="AutoShape 29"/>
              <p:cNvCxnSpPr>
                <a:cxnSpLocks noChangeShapeType="1"/>
                <a:stCxn id="53" idx="3"/>
                <a:endCxn id="63" idx="1"/>
              </p:cNvCxnSpPr>
              <p:nvPr/>
            </p:nvCxnSpPr>
            <p:spPr bwMode="auto">
              <a:xfrm>
                <a:off x="5691674" y="5650133"/>
                <a:ext cx="577816" cy="272361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71" name="Text Box 63"/>
              <p:cNvSpPr txBox="1">
                <a:spLocks noChangeArrowheads="1"/>
              </p:cNvSpPr>
              <p:nvPr/>
            </p:nvSpPr>
            <p:spPr bwMode="auto">
              <a:xfrm>
                <a:off x="5776255" y="5767133"/>
                <a:ext cx="415925" cy="27463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1" hangingPunct="1">
                  <a:spcBef>
                    <a:spcPct val="50000"/>
                  </a:spcBef>
                  <a:defRPr/>
                </a:pPr>
                <a:r>
                  <a:rPr lang="en-GB" sz="1200" b="1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</a:rPr>
                  <a:t>Y</a:t>
                </a:r>
              </a:p>
            </p:txBody>
          </p:sp>
          <p:cxnSp>
            <p:nvCxnSpPr>
              <p:cNvPr id="72" name="AutoShape 76"/>
              <p:cNvCxnSpPr>
                <a:cxnSpLocks noChangeShapeType="1"/>
                <a:stCxn id="53" idx="3"/>
                <a:endCxn id="55" idx="1"/>
              </p:cNvCxnSpPr>
              <p:nvPr/>
            </p:nvCxnSpPr>
            <p:spPr bwMode="auto">
              <a:xfrm flipV="1">
                <a:off x="5691674" y="5470059"/>
                <a:ext cx="577816" cy="180074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73" name="Text Box 21"/>
              <p:cNvSpPr txBox="1">
                <a:spLocks noChangeArrowheads="1"/>
              </p:cNvSpPr>
              <p:nvPr/>
            </p:nvSpPr>
            <p:spPr bwMode="auto">
              <a:xfrm>
                <a:off x="5770173" y="5241878"/>
                <a:ext cx="414338" cy="27463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1" hangingPunct="1">
                  <a:spcBef>
                    <a:spcPct val="50000"/>
                  </a:spcBef>
                  <a:defRPr/>
                </a:pPr>
                <a:r>
                  <a:rPr lang="en-GB" sz="1200" b="1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</a:rPr>
                  <a:t>N</a:t>
                </a:r>
              </a:p>
            </p:txBody>
          </p:sp>
        </p:grpSp>
        <p:cxnSp>
          <p:nvCxnSpPr>
            <p:cNvPr id="24" name="Straight Connector 23"/>
            <p:cNvCxnSpPr/>
            <p:nvPr/>
          </p:nvCxnSpPr>
          <p:spPr bwMode="auto">
            <a:xfrm flipV="1">
              <a:off x="711079" y="4176386"/>
              <a:ext cx="6921261" cy="1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Dot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0" name="TextBox 79"/>
            <p:cNvSpPr txBox="1"/>
            <p:nvPr/>
          </p:nvSpPr>
          <p:spPr>
            <a:xfrm>
              <a:off x="641330" y="3869771"/>
              <a:ext cx="222048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100" dirty="0">
                  <a:latin typeface="Arial" pitchFamily="34" charset="0"/>
                  <a:cs typeface="Arial" pitchFamily="34" charset="0"/>
                </a:rPr>
                <a:t>Known (annual) batch source(s).</a:t>
              </a: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656565" y="4240554"/>
              <a:ext cx="200763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100" dirty="0">
                  <a:latin typeface="Arial" pitchFamily="34" charset="0"/>
                  <a:cs typeface="Arial" pitchFamily="34" charset="0"/>
                </a:rPr>
                <a:t>Regional assessment used when impact on habitat and biodiversity cannot be assessed at originator site.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490141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1577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dirty="0"/>
              <a:t>Habitat and Biodiversity – Wood Based Material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764577" y="2060848"/>
            <a:ext cx="7551839" cy="3343146"/>
            <a:chOff x="764577" y="2060848"/>
            <a:chExt cx="7551839" cy="3343146"/>
          </a:xfrm>
        </p:grpSpPr>
        <p:grpSp>
          <p:nvGrpSpPr>
            <p:cNvPr id="2" name="Group 52"/>
            <p:cNvGrpSpPr/>
            <p:nvPr/>
          </p:nvGrpSpPr>
          <p:grpSpPr>
            <a:xfrm>
              <a:off x="764577" y="2060848"/>
              <a:ext cx="7551839" cy="3242918"/>
              <a:chOff x="116505" y="2060848"/>
              <a:chExt cx="7551839" cy="3242918"/>
            </a:xfrm>
          </p:grpSpPr>
          <p:sp>
            <p:nvSpPr>
              <p:cNvPr id="57" name="AutoShape 5"/>
              <p:cNvSpPr>
                <a:spLocks noChangeArrowheads="1"/>
              </p:cNvSpPr>
              <p:nvPr/>
            </p:nvSpPr>
            <p:spPr bwMode="auto">
              <a:xfrm>
                <a:off x="336228" y="2411896"/>
                <a:ext cx="1120775" cy="664012"/>
              </a:xfrm>
              <a:prstGeom prst="flowChartAlternateProcess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GB" altLang="en-US" sz="1100" dirty="0">
                    <a:latin typeface="Arial" panose="020B0604020202020204" pitchFamily="34" charset="0"/>
                  </a:rPr>
                  <a:t>Is the material recycled?</a:t>
                </a:r>
              </a:p>
            </p:txBody>
          </p:sp>
          <p:cxnSp>
            <p:nvCxnSpPr>
              <p:cNvPr id="58" name="AutoShape 3"/>
              <p:cNvCxnSpPr>
                <a:cxnSpLocks noChangeShapeType="1"/>
                <a:stCxn id="57" idx="3"/>
                <a:endCxn id="148" idx="1"/>
              </p:cNvCxnSpPr>
              <p:nvPr/>
            </p:nvCxnSpPr>
            <p:spPr bwMode="auto">
              <a:xfrm>
                <a:off x="1457003" y="2743902"/>
                <a:ext cx="3628054" cy="1428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64" name="Text Box 63"/>
              <p:cNvSpPr txBox="1">
                <a:spLocks noChangeArrowheads="1"/>
              </p:cNvSpPr>
              <p:nvPr/>
            </p:nvSpPr>
            <p:spPr bwMode="auto">
              <a:xfrm>
                <a:off x="1916705" y="2434283"/>
                <a:ext cx="360362" cy="27463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1" hangingPunct="1">
                  <a:spcBef>
                    <a:spcPct val="50000"/>
                  </a:spcBef>
                  <a:defRPr/>
                </a:pPr>
                <a:r>
                  <a:rPr lang="en-GB" sz="1200" b="1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</a:rPr>
                  <a:t>Y</a:t>
                </a:r>
              </a:p>
            </p:txBody>
          </p:sp>
          <p:cxnSp>
            <p:nvCxnSpPr>
              <p:cNvPr id="69" name="Straight Arrow Connector 68"/>
              <p:cNvCxnSpPr>
                <a:stCxn id="57" idx="2"/>
                <a:endCxn id="153" idx="0"/>
              </p:cNvCxnSpPr>
              <p:nvPr/>
            </p:nvCxnSpPr>
            <p:spPr>
              <a:xfrm>
                <a:off x="896616" y="3075908"/>
                <a:ext cx="4908" cy="355859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</p:cxnSp>
          <p:sp>
            <p:nvSpPr>
              <p:cNvPr id="70" name="Text Box 21"/>
              <p:cNvSpPr txBox="1">
                <a:spLocks noChangeArrowheads="1"/>
              </p:cNvSpPr>
              <p:nvPr/>
            </p:nvSpPr>
            <p:spPr bwMode="auto">
              <a:xfrm>
                <a:off x="476545" y="3082354"/>
                <a:ext cx="360363" cy="2746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1" hangingPunct="1">
                  <a:spcBef>
                    <a:spcPct val="50000"/>
                  </a:spcBef>
                  <a:defRPr/>
                </a:pPr>
                <a:r>
                  <a:rPr lang="en-GB" sz="1200" b="1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</a:rPr>
                  <a:t>N</a:t>
                </a:r>
              </a:p>
            </p:txBody>
          </p:sp>
          <p:sp>
            <p:nvSpPr>
              <p:cNvPr id="71" name="AutoShape 59"/>
              <p:cNvSpPr>
                <a:spLocks noChangeArrowheads="1"/>
              </p:cNvSpPr>
              <p:nvPr/>
            </p:nvSpPr>
            <p:spPr bwMode="auto">
              <a:xfrm>
                <a:off x="5099195" y="4797152"/>
                <a:ext cx="1080000" cy="306467"/>
              </a:xfrm>
              <a:prstGeom prst="flowChartAlternateProcess">
                <a:avLst/>
              </a:prstGeom>
              <a:solidFill>
                <a:srgbClr val="FF3B3B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30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8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6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4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SzTx/>
                  <a:buFontTx/>
                  <a:buNone/>
                </a:pPr>
                <a:r>
                  <a:rPr lang="en-GB" sz="1200" dirty="0">
                    <a:solidFill>
                      <a:schemeClr val="tx1"/>
                    </a:solidFill>
                  </a:rPr>
                  <a:t>5</a:t>
                </a:r>
              </a:p>
            </p:txBody>
          </p:sp>
          <p:grpSp>
            <p:nvGrpSpPr>
              <p:cNvPr id="3" name="Group 55"/>
              <p:cNvGrpSpPr/>
              <p:nvPr/>
            </p:nvGrpSpPr>
            <p:grpSpPr>
              <a:xfrm>
                <a:off x="116505" y="3248980"/>
                <a:ext cx="3283408" cy="1403979"/>
                <a:chOff x="179512" y="3305213"/>
                <a:chExt cx="3283408" cy="1403979"/>
              </a:xfrm>
            </p:grpSpPr>
            <p:sp>
              <p:nvSpPr>
                <p:cNvPr id="153" name="AutoShape 5"/>
                <p:cNvSpPr>
                  <a:spLocks noChangeArrowheads="1"/>
                </p:cNvSpPr>
                <p:nvPr/>
              </p:nvSpPr>
              <p:spPr bwMode="auto">
                <a:xfrm>
                  <a:off x="179512" y="3488000"/>
                  <a:ext cx="1570038" cy="851297"/>
                </a:xfrm>
                <a:prstGeom prst="flowChartAlternateProcess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30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28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26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24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SzTx/>
                    <a:buFontTx/>
                    <a:buNone/>
                  </a:pPr>
                  <a:r>
                    <a:rPr lang="en-GB" sz="1100" b="0" dirty="0">
                      <a:solidFill>
                        <a:schemeClr val="tx1"/>
                      </a:solidFill>
                    </a:rPr>
                    <a:t>Can you </a:t>
                  </a:r>
                  <a:r>
                    <a:rPr lang="en-GB" sz="1100" b="0" u="sng" dirty="0">
                      <a:solidFill>
                        <a:schemeClr val="tx1"/>
                      </a:solidFill>
                    </a:rPr>
                    <a:t>prove*</a:t>
                  </a:r>
                  <a:r>
                    <a:rPr lang="en-GB" sz="1100" b="0" dirty="0">
                      <a:solidFill>
                        <a:schemeClr val="tx1"/>
                      </a:solidFill>
                    </a:rPr>
                    <a:t> that  the material comes from a sustainably managed forest?</a:t>
                  </a:r>
                </a:p>
              </p:txBody>
            </p:sp>
            <p:sp>
              <p:nvSpPr>
                <p:cNvPr id="154" name="Text Box 63"/>
                <p:cNvSpPr txBox="1">
                  <a:spLocks noChangeArrowheads="1"/>
                </p:cNvSpPr>
                <p:nvPr/>
              </p:nvSpPr>
              <p:spPr bwMode="auto">
                <a:xfrm>
                  <a:off x="1763365" y="3570458"/>
                  <a:ext cx="360363" cy="27463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 eaLnBrk="1" hangingPunct="1">
                    <a:spcBef>
                      <a:spcPct val="50000"/>
                    </a:spcBef>
                    <a:defRPr/>
                  </a:pPr>
                  <a:r>
                    <a:rPr lang="en-GB" sz="1200" b="1" dirty="0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Arial" panose="020B0604020202020204" pitchFamily="34" charset="0"/>
                    </a:rPr>
                    <a:t>Y</a:t>
                  </a:r>
                </a:p>
              </p:txBody>
            </p:sp>
            <p:cxnSp>
              <p:nvCxnSpPr>
                <p:cNvPr id="155" name="AutoShape 42"/>
                <p:cNvCxnSpPr>
                  <a:cxnSpLocks noChangeShapeType="1"/>
                  <a:stCxn id="153" idx="3"/>
                  <a:endCxn id="157" idx="1"/>
                </p:cNvCxnSpPr>
                <p:nvPr/>
              </p:nvCxnSpPr>
              <p:spPr bwMode="auto">
                <a:xfrm>
                  <a:off x="1749550" y="3913649"/>
                  <a:ext cx="302170" cy="4498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156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539552" y="4434554"/>
                  <a:ext cx="360363" cy="27463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 eaLnBrk="1" hangingPunct="1">
                    <a:spcBef>
                      <a:spcPct val="50000"/>
                    </a:spcBef>
                    <a:defRPr/>
                  </a:pPr>
                  <a:r>
                    <a:rPr lang="en-GB" sz="1200" b="1" dirty="0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Arial" panose="020B0604020202020204" pitchFamily="34" charset="0"/>
                    </a:rPr>
                    <a:t>N</a:t>
                  </a:r>
                </a:p>
              </p:txBody>
            </p:sp>
            <p:sp>
              <p:nvSpPr>
                <p:cNvPr id="157" name="AutoShape 5"/>
                <p:cNvSpPr>
                  <a:spLocks noChangeArrowheads="1"/>
                </p:cNvSpPr>
                <p:nvPr/>
              </p:nvSpPr>
              <p:spPr bwMode="auto">
                <a:xfrm>
                  <a:off x="2051720" y="3305213"/>
                  <a:ext cx="1411200" cy="1225868"/>
                </a:xfrm>
                <a:prstGeom prst="flowChartAlternateProcess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30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28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26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24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SzTx/>
                    <a:buFontTx/>
                    <a:buNone/>
                  </a:pPr>
                  <a:r>
                    <a:rPr lang="en-GB" sz="1100" b="0" dirty="0">
                      <a:solidFill>
                        <a:schemeClr val="tx1"/>
                      </a:solidFill>
                    </a:rPr>
                    <a:t>What is your level of independent certification (rolling 12 month average) or other form of proof?</a:t>
                  </a:r>
                </a:p>
              </p:txBody>
            </p:sp>
          </p:grpSp>
          <p:cxnSp>
            <p:nvCxnSpPr>
              <p:cNvPr id="75" name="Straight Arrow Connector 74"/>
              <p:cNvCxnSpPr>
                <a:stCxn id="157" idx="3"/>
                <a:endCxn id="99" idx="1"/>
              </p:cNvCxnSpPr>
              <p:nvPr/>
            </p:nvCxnSpPr>
            <p:spPr bwMode="auto">
              <a:xfrm flipV="1">
                <a:off x="3399913" y="3182266"/>
                <a:ext cx="378277" cy="679648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83" name="Straight Arrow Connector 82"/>
              <p:cNvCxnSpPr>
                <a:stCxn id="157" idx="3"/>
                <a:endCxn id="100" idx="1"/>
              </p:cNvCxnSpPr>
              <p:nvPr/>
            </p:nvCxnSpPr>
            <p:spPr bwMode="auto">
              <a:xfrm flipV="1">
                <a:off x="3399913" y="3587271"/>
                <a:ext cx="378277" cy="274643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97" name="Straight Arrow Connector 96"/>
              <p:cNvCxnSpPr>
                <a:stCxn id="157" idx="3"/>
                <a:endCxn id="103" idx="1"/>
              </p:cNvCxnSpPr>
              <p:nvPr/>
            </p:nvCxnSpPr>
            <p:spPr bwMode="auto">
              <a:xfrm>
                <a:off x="3399913" y="3861914"/>
                <a:ext cx="378277" cy="180515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98" name="AutoShape 59"/>
              <p:cNvSpPr>
                <a:spLocks noChangeArrowheads="1"/>
              </p:cNvSpPr>
              <p:nvPr/>
            </p:nvSpPr>
            <p:spPr bwMode="auto">
              <a:xfrm>
                <a:off x="5085334" y="3897943"/>
                <a:ext cx="1080000" cy="306467"/>
              </a:xfrm>
              <a:prstGeom prst="flowChartAlternateProcess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30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8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6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4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SzTx/>
                  <a:buFontTx/>
                  <a:buNone/>
                </a:pPr>
                <a:r>
                  <a:rPr lang="en-GB" sz="1200" dirty="0">
                    <a:solidFill>
                      <a:schemeClr val="tx1"/>
                    </a:solidFill>
                  </a:rPr>
                  <a:t>15</a:t>
                </a:r>
              </a:p>
            </p:txBody>
          </p:sp>
          <p:sp>
            <p:nvSpPr>
              <p:cNvPr id="99" name="AutoShape 44"/>
              <p:cNvSpPr>
                <a:spLocks noChangeArrowheads="1"/>
              </p:cNvSpPr>
              <p:nvPr/>
            </p:nvSpPr>
            <p:spPr bwMode="auto">
              <a:xfrm>
                <a:off x="3778190" y="3037545"/>
                <a:ext cx="1080000" cy="289441"/>
              </a:xfrm>
              <a:prstGeom prst="flowChartAlternateProcess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30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8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6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4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SzTx/>
                  <a:buFontTx/>
                  <a:buNone/>
                </a:pPr>
                <a:r>
                  <a:rPr lang="en-GB" sz="1100" b="0" dirty="0">
                    <a:solidFill>
                      <a:schemeClr val="tx1"/>
                    </a:solidFill>
                    <a:cs typeface="Arial" panose="020B0604020202020204" pitchFamily="34" charset="0"/>
                  </a:rPr>
                  <a:t>90 - 100%</a:t>
                </a:r>
              </a:p>
            </p:txBody>
          </p:sp>
          <p:sp>
            <p:nvSpPr>
              <p:cNvPr id="100" name="AutoShape 44"/>
              <p:cNvSpPr>
                <a:spLocks noChangeArrowheads="1"/>
              </p:cNvSpPr>
              <p:nvPr/>
            </p:nvSpPr>
            <p:spPr bwMode="auto">
              <a:xfrm>
                <a:off x="3778190" y="3442550"/>
                <a:ext cx="1080000" cy="289441"/>
              </a:xfrm>
              <a:prstGeom prst="flowChartAlternateProcess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30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8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6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4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SzTx/>
                  <a:buFontTx/>
                  <a:buNone/>
                </a:pPr>
                <a:r>
                  <a:rPr lang="en-GB" sz="1100" b="0" dirty="0">
                    <a:solidFill>
                      <a:schemeClr val="tx1"/>
                    </a:solidFill>
                    <a:cs typeface="Arial" panose="020B0604020202020204" pitchFamily="34" charset="0"/>
                  </a:rPr>
                  <a:t>75-89%</a:t>
                </a:r>
              </a:p>
            </p:txBody>
          </p:sp>
          <p:sp>
            <p:nvSpPr>
              <p:cNvPr id="103" name="AutoShape 44"/>
              <p:cNvSpPr>
                <a:spLocks noChangeArrowheads="1"/>
              </p:cNvSpPr>
              <p:nvPr/>
            </p:nvSpPr>
            <p:spPr bwMode="auto">
              <a:xfrm>
                <a:off x="3778190" y="3897708"/>
                <a:ext cx="1080000" cy="289441"/>
              </a:xfrm>
              <a:prstGeom prst="flowChartAlternateProcess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30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8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6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4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SzTx/>
                  <a:buFontTx/>
                  <a:buNone/>
                </a:pPr>
                <a:r>
                  <a:rPr lang="en-GB" sz="1100" b="0" dirty="0">
                    <a:solidFill>
                      <a:schemeClr val="tx1"/>
                    </a:solidFill>
                    <a:cs typeface="Arial" panose="020B0604020202020204" pitchFamily="34" charset="0"/>
                  </a:rPr>
                  <a:t>50-74%</a:t>
                </a:r>
              </a:p>
            </p:txBody>
          </p:sp>
          <p:cxnSp>
            <p:nvCxnSpPr>
              <p:cNvPr id="104" name="Straight Arrow Connector 103"/>
              <p:cNvCxnSpPr>
                <a:stCxn id="103" idx="3"/>
                <a:endCxn id="98" idx="1"/>
              </p:cNvCxnSpPr>
              <p:nvPr/>
            </p:nvCxnSpPr>
            <p:spPr bwMode="auto">
              <a:xfrm>
                <a:off x="4858190" y="4042429"/>
                <a:ext cx="227144" cy="8748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05" name="AutoShape 25"/>
              <p:cNvSpPr>
                <a:spLocks noChangeArrowheads="1"/>
              </p:cNvSpPr>
              <p:nvPr/>
            </p:nvSpPr>
            <p:spPr bwMode="auto">
              <a:xfrm>
                <a:off x="5085334" y="3442550"/>
                <a:ext cx="1080000" cy="306467"/>
              </a:xfrm>
              <a:prstGeom prst="flowChartAlternateProcess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30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8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6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4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SzTx/>
                  <a:buFontTx/>
                  <a:buNone/>
                </a:pPr>
                <a:r>
                  <a:rPr lang="en-GB" sz="1200" dirty="0">
                    <a:solidFill>
                      <a:schemeClr val="tx1"/>
                    </a:solidFill>
                  </a:rPr>
                  <a:t>17</a:t>
                </a:r>
              </a:p>
            </p:txBody>
          </p:sp>
          <p:cxnSp>
            <p:nvCxnSpPr>
              <p:cNvPr id="106" name="Straight Arrow Connector 105"/>
              <p:cNvCxnSpPr>
                <a:stCxn id="100" idx="3"/>
                <a:endCxn id="105" idx="1"/>
              </p:cNvCxnSpPr>
              <p:nvPr/>
            </p:nvCxnSpPr>
            <p:spPr bwMode="auto">
              <a:xfrm>
                <a:off x="4858190" y="3587271"/>
                <a:ext cx="227144" cy="8513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07" name="AutoShape 25"/>
              <p:cNvSpPr>
                <a:spLocks noChangeArrowheads="1"/>
              </p:cNvSpPr>
              <p:nvPr/>
            </p:nvSpPr>
            <p:spPr bwMode="auto">
              <a:xfrm>
                <a:off x="5085057" y="3034908"/>
                <a:ext cx="1080000" cy="306467"/>
              </a:xfrm>
              <a:prstGeom prst="flowChartAlternateProcess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30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8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6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4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SzTx/>
                  <a:buFontTx/>
                  <a:buNone/>
                </a:pPr>
                <a:r>
                  <a:rPr lang="en-GB" sz="1200" dirty="0">
                    <a:solidFill>
                      <a:schemeClr val="tx1"/>
                    </a:solidFill>
                  </a:rPr>
                  <a:t>18</a:t>
                </a:r>
              </a:p>
            </p:txBody>
          </p:sp>
          <p:cxnSp>
            <p:nvCxnSpPr>
              <p:cNvPr id="109" name="Straight Arrow Connector 108"/>
              <p:cNvCxnSpPr>
                <a:stCxn id="99" idx="3"/>
                <a:endCxn id="107" idx="1"/>
              </p:cNvCxnSpPr>
              <p:nvPr/>
            </p:nvCxnSpPr>
            <p:spPr bwMode="auto">
              <a:xfrm>
                <a:off x="4858190" y="3182266"/>
                <a:ext cx="226867" cy="5876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10" name="Straight Arrow Connector 109"/>
              <p:cNvCxnSpPr>
                <a:stCxn id="157" idx="3"/>
                <a:endCxn id="112" idx="1"/>
              </p:cNvCxnSpPr>
              <p:nvPr/>
            </p:nvCxnSpPr>
            <p:spPr bwMode="auto">
              <a:xfrm>
                <a:off x="3399913" y="3861914"/>
                <a:ext cx="389227" cy="629241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11" name="AutoShape 59"/>
              <p:cNvSpPr>
                <a:spLocks noChangeArrowheads="1"/>
              </p:cNvSpPr>
              <p:nvPr/>
            </p:nvSpPr>
            <p:spPr bwMode="auto">
              <a:xfrm>
                <a:off x="5096284" y="4346669"/>
                <a:ext cx="1080000" cy="306467"/>
              </a:xfrm>
              <a:prstGeom prst="flowChartAlternateProcess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30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8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6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4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SzTx/>
                  <a:buFontTx/>
                  <a:buNone/>
                </a:pPr>
                <a:r>
                  <a:rPr lang="en-GB" sz="1200" dirty="0">
                    <a:solidFill>
                      <a:schemeClr val="tx1"/>
                    </a:solidFill>
                  </a:rPr>
                  <a:t>11</a:t>
                </a:r>
              </a:p>
            </p:txBody>
          </p:sp>
          <p:sp>
            <p:nvSpPr>
              <p:cNvPr id="112" name="AutoShape 44"/>
              <p:cNvSpPr>
                <a:spLocks noChangeArrowheads="1"/>
              </p:cNvSpPr>
              <p:nvPr/>
            </p:nvSpPr>
            <p:spPr bwMode="auto">
              <a:xfrm>
                <a:off x="3789140" y="4346434"/>
                <a:ext cx="1080000" cy="289441"/>
              </a:xfrm>
              <a:prstGeom prst="flowChartAlternateProcess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30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8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6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4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SzTx/>
                  <a:buFontTx/>
                  <a:buNone/>
                </a:pPr>
                <a:r>
                  <a:rPr lang="en-GB" sz="1100" b="0" dirty="0">
                    <a:solidFill>
                      <a:schemeClr val="tx1"/>
                    </a:solidFill>
                    <a:cs typeface="Arial" panose="020B0604020202020204" pitchFamily="34" charset="0"/>
                  </a:rPr>
                  <a:t>&lt;50%</a:t>
                </a:r>
              </a:p>
            </p:txBody>
          </p:sp>
          <p:cxnSp>
            <p:nvCxnSpPr>
              <p:cNvPr id="121" name="Straight Arrow Connector 120"/>
              <p:cNvCxnSpPr>
                <a:stCxn id="112" idx="3"/>
                <a:endCxn id="111" idx="1"/>
              </p:cNvCxnSpPr>
              <p:nvPr/>
            </p:nvCxnSpPr>
            <p:spPr bwMode="auto">
              <a:xfrm>
                <a:off x="4869140" y="4491155"/>
                <a:ext cx="227144" cy="8748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43" name="Elbow Connector 107"/>
              <p:cNvCxnSpPr>
                <a:stCxn id="153" idx="2"/>
                <a:endCxn id="71" idx="1"/>
              </p:cNvCxnSpPr>
              <p:nvPr/>
            </p:nvCxnSpPr>
            <p:spPr>
              <a:xfrm rot="16200000" flipH="1">
                <a:off x="2666698" y="2517889"/>
                <a:ext cx="667322" cy="4197671"/>
              </a:xfrm>
              <a:prstGeom prst="bentConnector2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4" name="Rounded Rectangle 143"/>
              <p:cNvSpPr/>
              <p:nvPr/>
            </p:nvSpPr>
            <p:spPr>
              <a:xfrm>
                <a:off x="4955174" y="2060848"/>
                <a:ext cx="1296144" cy="3240360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48" name="AutoShape 25"/>
              <p:cNvSpPr>
                <a:spLocks noChangeArrowheads="1"/>
              </p:cNvSpPr>
              <p:nvPr/>
            </p:nvSpPr>
            <p:spPr bwMode="auto">
              <a:xfrm>
                <a:off x="5085057" y="2592096"/>
                <a:ext cx="1080000" cy="306467"/>
              </a:xfrm>
              <a:prstGeom prst="flowChartAlternateProcess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30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8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6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4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SzTx/>
                  <a:buFontTx/>
                  <a:buNone/>
                </a:pPr>
                <a:r>
                  <a:rPr lang="en-GB" sz="1200" dirty="0">
                    <a:solidFill>
                      <a:schemeClr val="tx1"/>
                    </a:solidFill>
                  </a:rPr>
                  <a:t>20</a:t>
                </a:r>
              </a:p>
            </p:txBody>
          </p:sp>
          <p:sp>
            <p:nvSpPr>
              <p:cNvPr id="150" name="TextBox 149"/>
              <p:cNvSpPr txBox="1"/>
              <p:nvPr/>
            </p:nvSpPr>
            <p:spPr>
              <a:xfrm>
                <a:off x="4971792" y="2132856"/>
                <a:ext cx="1295547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1100" dirty="0">
                    <a:latin typeface="Arial" pitchFamily="34" charset="0"/>
                    <a:cs typeface="Arial" pitchFamily="34" charset="0"/>
                  </a:rPr>
                  <a:t>Bark &amp; Sawdust</a:t>
                </a:r>
              </a:p>
              <a:p>
                <a:pPr algn="ctr"/>
                <a:r>
                  <a:rPr lang="en-GB" sz="1100" dirty="0">
                    <a:latin typeface="Arial" pitchFamily="34" charset="0"/>
                    <a:cs typeface="Arial" pitchFamily="34" charset="0"/>
                  </a:rPr>
                  <a:t>7% &amp; 10% impact</a:t>
                </a:r>
              </a:p>
            </p:txBody>
          </p:sp>
          <p:grpSp>
            <p:nvGrpSpPr>
              <p:cNvPr id="4" name="Group 51"/>
              <p:cNvGrpSpPr/>
              <p:nvPr/>
            </p:nvGrpSpPr>
            <p:grpSpPr>
              <a:xfrm>
                <a:off x="6372200" y="2063406"/>
                <a:ext cx="1296144" cy="3240360"/>
                <a:chOff x="7677345" y="2063406"/>
                <a:chExt cx="1296144" cy="3240360"/>
              </a:xfrm>
            </p:grpSpPr>
            <p:sp>
              <p:nvSpPr>
                <p:cNvPr id="136" name="AutoShape 59"/>
                <p:cNvSpPr>
                  <a:spLocks noChangeArrowheads="1"/>
                </p:cNvSpPr>
                <p:nvPr/>
              </p:nvSpPr>
              <p:spPr bwMode="auto">
                <a:xfrm>
                  <a:off x="7775806" y="3897943"/>
                  <a:ext cx="1080000" cy="306467"/>
                </a:xfrm>
                <a:prstGeom prst="flowChartAlternateProcess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30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28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26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24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SzTx/>
                    <a:buFontTx/>
                    <a:buNone/>
                  </a:pPr>
                  <a:r>
                    <a:rPr lang="en-GB" sz="1200" dirty="0">
                      <a:solidFill>
                        <a:schemeClr val="tx1"/>
                      </a:solidFill>
                    </a:rPr>
                    <a:t>13</a:t>
                  </a:r>
                </a:p>
              </p:txBody>
            </p:sp>
            <p:sp>
              <p:nvSpPr>
                <p:cNvPr id="137" name="AutoShape 25"/>
                <p:cNvSpPr>
                  <a:spLocks noChangeArrowheads="1"/>
                </p:cNvSpPr>
                <p:nvPr/>
              </p:nvSpPr>
              <p:spPr bwMode="auto">
                <a:xfrm>
                  <a:off x="7775806" y="3442550"/>
                  <a:ext cx="1080000" cy="306467"/>
                </a:xfrm>
                <a:prstGeom prst="flowChartAlternateProcess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30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28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26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24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SzTx/>
                    <a:buFontTx/>
                    <a:buNone/>
                  </a:pPr>
                  <a:r>
                    <a:rPr lang="en-GB" sz="1200" dirty="0">
                      <a:solidFill>
                        <a:schemeClr val="tx1"/>
                      </a:solidFill>
                    </a:rPr>
                    <a:t>15</a:t>
                  </a:r>
                </a:p>
              </p:txBody>
            </p:sp>
            <p:sp>
              <p:nvSpPr>
                <p:cNvPr id="138" name="AutoShape 25"/>
                <p:cNvSpPr>
                  <a:spLocks noChangeArrowheads="1"/>
                </p:cNvSpPr>
                <p:nvPr/>
              </p:nvSpPr>
              <p:spPr bwMode="auto">
                <a:xfrm>
                  <a:off x="7775529" y="3034908"/>
                  <a:ext cx="1080000" cy="306467"/>
                </a:xfrm>
                <a:prstGeom prst="flowChartAlternateProcess">
                  <a:avLst/>
                </a:prstGeom>
                <a:solidFill>
                  <a:srgbClr val="92D05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30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28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26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24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SzTx/>
                    <a:buFontTx/>
                    <a:buNone/>
                  </a:pPr>
                  <a:r>
                    <a:rPr lang="en-GB" sz="1200" dirty="0">
                      <a:solidFill>
                        <a:schemeClr val="tx1"/>
                      </a:solidFill>
                    </a:rPr>
                    <a:t>18</a:t>
                  </a:r>
                </a:p>
              </p:txBody>
            </p:sp>
            <p:sp>
              <p:nvSpPr>
                <p:cNvPr id="139" name="AutoShape 59"/>
                <p:cNvSpPr>
                  <a:spLocks noChangeArrowheads="1"/>
                </p:cNvSpPr>
                <p:nvPr/>
              </p:nvSpPr>
              <p:spPr bwMode="auto">
                <a:xfrm>
                  <a:off x="7786756" y="4346669"/>
                  <a:ext cx="1080000" cy="306467"/>
                </a:xfrm>
                <a:prstGeom prst="flowChartAlternateProcess">
                  <a:avLst/>
                </a:prstGeom>
                <a:solidFill>
                  <a:srgbClr val="FFC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30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28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26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24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SzTx/>
                    <a:buFontTx/>
                    <a:buNone/>
                  </a:pPr>
                  <a:r>
                    <a:rPr lang="en-GB" sz="1200" dirty="0">
                      <a:solidFill>
                        <a:schemeClr val="tx1"/>
                      </a:solidFill>
                    </a:rPr>
                    <a:t>9</a:t>
                  </a:r>
                </a:p>
              </p:txBody>
            </p:sp>
            <p:sp>
              <p:nvSpPr>
                <p:cNvPr id="142" name="AutoShape 59"/>
                <p:cNvSpPr>
                  <a:spLocks noChangeArrowheads="1"/>
                </p:cNvSpPr>
                <p:nvPr/>
              </p:nvSpPr>
              <p:spPr bwMode="auto">
                <a:xfrm>
                  <a:off x="7786756" y="4797152"/>
                  <a:ext cx="1080000" cy="306467"/>
                </a:xfrm>
                <a:prstGeom prst="flowChartAlternateProcess">
                  <a:avLst/>
                </a:prstGeom>
                <a:solidFill>
                  <a:srgbClr val="FF3B3B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30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28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26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24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SzTx/>
                    <a:buFontTx/>
                    <a:buNone/>
                  </a:pPr>
                  <a:r>
                    <a:rPr lang="en-GB" sz="1200" dirty="0">
                      <a:solidFill>
                        <a:schemeClr val="tx1"/>
                      </a:solidFill>
                    </a:rPr>
                    <a:t>3</a:t>
                  </a:r>
                </a:p>
              </p:txBody>
            </p:sp>
            <p:sp>
              <p:nvSpPr>
                <p:cNvPr id="146" name="Rounded Rectangle 145"/>
                <p:cNvSpPr/>
                <p:nvPr/>
              </p:nvSpPr>
              <p:spPr>
                <a:xfrm>
                  <a:off x="7677345" y="2063406"/>
                  <a:ext cx="1296144" cy="3240360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  <a:prstDash val="sysDot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49" name="AutoShape 25"/>
                <p:cNvSpPr>
                  <a:spLocks noChangeArrowheads="1"/>
                </p:cNvSpPr>
                <p:nvPr/>
              </p:nvSpPr>
              <p:spPr bwMode="auto">
                <a:xfrm>
                  <a:off x="7786636" y="2592096"/>
                  <a:ext cx="1080000" cy="306467"/>
                </a:xfrm>
                <a:prstGeom prst="flowChartAlternateProcess">
                  <a:avLst/>
                </a:prstGeom>
                <a:solidFill>
                  <a:srgbClr val="92D05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30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28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26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24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SzPct val="40000"/>
                    <a:buFont typeface="Wingdings" panose="05000000000000000000" pitchFamily="2" charset="2"/>
                    <a:buChar char="n"/>
                    <a:defRPr sz="2200" b="1">
                      <a:solidFill>
                        <a:srgbClr val="000000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SzTx/>
                    <a:buFontTx/>
                    <a:buNone/>
                  </a:pPr>
                  <a:r>
                    <a:rPr lang="en-GB" sz="1200" dirty="0">
                      <a:solidFill>
                        <a:schemeClr val="tx1"/>
                      </a:solidFill>
                    </a:rPr>
                    <a:t>20</a:t>
                  </a:r>
                </a:p>
              </p:txBody>
            </p:sp>
            <p:sp>
              <p:nvSpPr>
                <p:cNvPr id="151" name="TextBox 150"/>
                <p:cNvSpPr txBox="1"/>
                <p:nvPr/>
              </p:nvSpPr>
              <p:spPr>
                <a:xfrm>
                  <a:off x="7833942" y="2132856"/>
                  <a:ext cx="922048" cy="43088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GB" sz="1100" dirty="0">
                      <a:latin typeface="Arial" pitchFamily="34" charset="0"/>
                      <a:cs typeface="Arial" pitchFamily="34" charset="0"/>
                    </a:rPr>
                    <a:t>Wood chips</a:t>
                  </a:r>
                </a:p>
                <a:p>
                  <a:pPr algn="ctr"/>
                  <a:r>
                    <a:rPr lang="en-GB" sz="1100" dirty="0">
                      <a:latin typeface="Arial" pitchFamily="34" charset="0"/>
                      <a:cs typeface="Arial" pitchFamily="34" charset="0"/>
                    </a:rPr>
                    <a:t>33% impact</a:t>
                  </a:r>
                </a:p>
              </p:txBody>
            </p:sp>
          </p:grpSp>
        </p:grpSp>
        <p:sp>
          <p:nvSpPr>
            <p:cNvPr id="45" name="TextBox 44"/>
            <p:cNvSpPr txBox="1"/>
            <p:nvPr/>
          </p:nvSpPr>
          <p:spPr>
            <a:xfrm>
              <a:off x="879680" y="4973107"/>
              <a:ext cx="4637532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100" dirty="0">
                  <a:latin typeface="Arial" panose="020B0604020202020204" pitchFamily="34" charset="0"/>
                  <a:cs typeface="Arial" panose="020B0604020202020204" pitchFamily="34" charset="0"/>
                </a:rPr>
                <a:t>*</a:t>
              </a:r>
              <a:r>
                <a:rPr lang="en-GB" sz="1100" u="sng" dirty="0">
                  <a:latin typeface="Arial" panose="020B0604020202020204" pitchFamily="34" charset="0"/>
                  <a:cs typeface="Arial" panose="020B0604020202020204" pitchFamily="34" charset="0"/>
                </a:rPr>
                <a:t>Prove</a:t>
              </a:r>
              <a:r>
                <a:rPr lang="en-GB" sz="1100" dirty="0">
                  <a:latin typeface="Arial" panose="020B0604020202020204" pitchFamily="34" charset="0"/>
                  <a:cs typeface="Arial" panose="020B0604020202020204" pitchFamily="34" charset="0"/>
                </a:rPr>
                <a:t> to the satisfaction of the auditor that the documentary evidence is acceptable, with reference to the technical committee if necessary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975927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5903"/>
            <a:ext cx="8229600" cy="724092"/>
          </a:xfrm>
        </p:spPr>
        <p:txBody>
          <a:bodyPr>
            <a:normAutofit/>
          </a:bodyPr>
          <a:lstStyle/>
          <a:p>
            <a:r>
              <a:rPr lang="en-GB" sz="4000" dirty="0"/>
              <a:t>Habitat and Biodiversity – Minerals</a:t>
            </a:r>
          </a:p>
        </p:txBody>
      </p:sp>
      <p:grpSp>
        <p:nvGrpSpPr>
          <p:cNvPr id="80" name="Group 79"/>
          <p:cNvGrpSpPr/>
          <p:nvPr/>
        </p:nvGrpSpPr>
        <p:grpSpPr>
          <a:xfrm>
            <a:off x="881590" y="855983"/>
            <a:ext cx="7334059" cy="5993397"/>
            <a:chOff x="881590" y="855983"/>
            <a:chExt cx="7334059" cy="5993397"/>
          </a:xfrm>
        </p:grpSpPr>
        <p:grpSp>
          <p:nvGrpSpPr>
            <p:cNvPr id="75" name="Group 74"/>
            <p:cNvGrpSpPr/>
            <p:nvPr/>
          </p:nvGrpSpPr>
          <p:grpSpPr>
            <a:xfrm>
              <a:off x="897632" y="855983"/>
              <a:ext cx="7274768" cy="5273317"/>
              <a:chOff x="222557" y="1043735"/>
              <a:chExt cx="7274768" cy="5273317"/>
            </a:xfrm>
          </p:grpSpPr>
          <p:cxnSp>
            <p:nvCxnSpPr>
              <p:cNvPr id="4" name="AutoShape 3"/>
              <p:cNvCxnSpPr>
                <a:cxnSpLocks noChangeShapeType="1"/>
                <a:stCxn id="6" idx="3"/>
                <a:endCxn id="5" idx="1"/>
              </p:cNvCxnSpPr>
              <p:nvPr/>
            </p:nvCxnSpPr>
            <p:spPr bwMode="auto">
              <a:xfrm flipV="1">
                <a:off x="2132205" y="1296060"/>
                <a:ext cx="370718" cy="163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5" name="AutoShape 25"/>
              <p:cNvSpPr>
                <a:spLocks noChangeArrowheads="1"/>
              </p:cNvSpPr>
              <p:nvPr/>
            </p:nvSpPr>
            <p:spPr bwMode="auto">
              <a:xfrm>
                <a:off x="2502923" y="1142826"/>
                <a:ext cx="989013" cy="306467"/>
              </a:xfrm>
              <a:prstGeom prst="flowChartAlternateProcess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GB" altLang="en-US" sz="1200" b="1" dirty="0">
                    <a:latin typeface="Arial" panose="020B0604020202020204" pitchFamily="34" charset="0"/>
                  </a:rPr>
                  <a:t>20</a:t>
                </a:r>
              </a:p>
            </p:txBody>
          </p:sp>
          <p:sp>
            <p:nvSpPr>
              <p:cNvPr id="6" name="AutoShape 5"/>
              <p:cNvSpPr>
                <a:spLocks noChangeArrowheads="1"/>
              </p:cNvSpPr>
              <p:nvPr/>
            </p:nvSpPr>
            <p:spPr bwMode="auto">
              <a:xfrm>
                <a:off x="1011430" y="1057860"/>
                <a:ext cx="1120775" cy="476726"/>
              </a:xfrm>
              <a:prstGeom prst="flowChartAlternateProcess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GB" altLang="en-US" sz="1050" dirty="0">
                    <a:latin typeface="Arial" panose="020B0604020202020204" pitchFamily="34" charset="0"/>
                  </a:rPr>
                  <a:t>Is the material recycled?</a:t>
                </a:r>
              </a:p>
            </p:txBody>
          </p:sp>
          <p:sp>
            <p:nvSpPr>
              <p:cNvPr id="7" name="Text Box 63"/>
              <p:cNvSpPr txBox="1">
                <a:spLocks noChangeArrowheads="1"/>
              </p:cNvSpPr>
              <p:nvPr/>
            </p:nvSpPr>
            <p:spPr bwMode="auto">
              <a:xfrm>
                <a:off x="2134657" y="1043735"/>
                <a:ext cx="360362" cy="27463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1" hangingPunct="1">
                  <a:spcBef>
                    <a:spcPct val="50000"/>
                  </a:spcBef>
                  <a:defRPr/>
                </a:pPr>
                <a:r>
                  <a:rPr lang="en-GB" sz="1200" b="1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</a:rPr>
                  <a:t>Y</a:t>
                </a:r>
              </a:p>
            </p:txBody>
          </p:sp>
          <p:sp>
            <p:nvSpPr>
              <p:cNvPr id="8" name="Text Box 21"/>
              <p:cNvSpPr txBox="1">
                <a:spLocks noChangeArrowheads="1"/>
              </p:cNvSpPr>
              <p:nvPr/>
            </p:nvSpPr>
            <p:spPr bwMode="auto">
              <a:xfrm flipV="1">
                <a:off x="1241308" y="1493785"/>
                <a:ext cx="360362" cy="2746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1" hangingPunct="1">
                  <a:spcBef>
                    <a:spcPct val="50000"/>
                  </a:spcBef>
                  <a:defRPr/>
                </a:pPr>
                <a:r>
                  <a:rPr lang="en-GB" sz="1200" b="1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</a:rPr>
                  <a:t>N</a:t>
                </a:r>
              </a:p>
            </p:txBody>
          </p:sp>
          <p:cxnSp>
            <p:nvCxnSpPr>
              <p:cNvPr id="9" name="Straight Arrow Connector 8"/>
              <p:cNvCxnSpPr>
                <a:stCxn id="6" idx="2"/>
                <a:endCxn id="15" idx="0"/>
              </p:cNvCxnSpPr>
              <p:nvPr/>
            </p:nvCxnSpPr>
            <p:spPr>
              <a:xfrm flipH="1">
                <a:off x="1562726" y="1534586"/>
                <a:ext cx="9092" cy="308037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5" name="AutoShape 18"/>
              <p:cNvSpPr>
                <a:spLocks noChangeArrowheads="1"/>
              </p:cNvSpPr>
              <p:nvPr/>
            </p:nvSpPr>
            <p:spPr bwMode="auto">
              <a:xfrm>
                <a:off x="222557" y="1842623"/>
                <a:ext cx="2680338" cy="638473"/>
              </a:xfrm>
              <a:prstGeom prst="flowChartAlternateProcess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30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8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6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4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SzTx/>
                  <a:buFontTx/>
                  <a:buNone/>
                </a:pPr>
                <a:r>
                  <a:rPr lang="en-GB" sz="1050" b="0" dirty="0">
                    <a:solidFill>
                      <a:schemeClr val="tx1"/>
                    </a:solidFill>
                  </a:rPr>
                  <a:t>Is the site identified as a local, national or international conservation site or part of a protected landscape?</a:t>
                </a:r>
              </a:p>
            </p:txBody>
          </p:sp>
          <p:cxnSp>
            <p:nvCxnSpPr>
              <p:cNvPr id="16" name="AutoShape 41"/>
              <p:cNvCxnSpPr>
                <a:cxnSpLocks noChangeShapeType="1"/>
                <a:stCxn id="15" idx="3"/>
                <a:endCxn id="17" idx="1"/>
              </p:cNvCxnSpPr>
              <p:nvPr/>
            </p:nvCxnSpPr>
            <p:spPr bwMode="auto">
              <a:xfrm flipV="1">
                <a:off x="2902895" y="2155134"/>
                <a:ext cx="948848" cy="6726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7" name="AutoShape 18"/>
              <p:cNvSpPr>
                <a:spLocks noChangeArrowheads="1"/>
              </p:cNvSpPr>
              <p:nvPr/>
            </p:nvSpPr>
            <p:spPr bwMode="auto">
              <a:xfrm>
                <a:off x="3851743" y="1835897"/>
                <a:ext cx="3645582" cy="638473"/>
              </a:xfrm>
              <a:prstGeom prst="flowChartAlternateProcess">
                <a:avLst/>
              </a:prstGeom>
              <a:noFill/>
              <a:ln w="952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30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8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6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4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SzPct val="40000"/>
                  <a:buFont typeface="Wingdings" panose="05000000000000000000" pitchFamily="2" charset="2"/>
                  <a:buChar char="n"/>
                  <a:defRPr sz="2200" b="1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SzTx/>
                  <a:buFontTx/>
                  <a:buNone/>
                </a:pPr>
                <a:r>
                  <a:rPr lang="en-GB" sz="1050" b="0" dirty="0">
                    <a:solidFill>
                      <a:srgbClr val="FF0000"/>
                    </a:solidFill>
                  </a:rPr>
                  <a:t>Any material from this site (or product containing this material) cannot meet the schemes definition of responsible no matter what it scores on other criteria</a:t>
                </a:r>
              </a:p>
            </p:txBody>
          </p:sp>
          <p:sp>
            <p:nvSpPr>
              <p:cNvPr id="18" name="Text Box 12"/>
              <p:cNvSpPr txBox="1">
                <a:spLocks noChangeArrowheads="1"/>
              </p:cNvSpPr>
              <p:nvPr/>
            </p:nvSpPr>
            <p:spPr bwMode="auto">
              <a:xfrm>
                <a:off x="3157774" y="1881982"/>
                <a:ext cx="367084" cy="2746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1" hangingPunct="1">
                  <a:spcBef>
                    <a:spcPct val="50000"/>
                  </a:spcBef>
                  <a:defRPr/>
                </a:pPr>
                <a:r>
                  <a:rPr lang="en-GB" sz="1200" b="1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</a:rPr>
                  <a:t>Y</a:t>
                </a:r>
              </a:p>
            </p:txBody>
          </p:sp>
          <p:cxnSp>
            <p:nvCxnSpPr>
              <p:cNvPr id="13" name="Straight Arrow Connector 12"/>
              <p:cNvCxnSpPr/>
              <p:nvPr/>
            </p:nvCxnSpPr>
            <p:spPr>
              <a:xfrm>
                <a:off x="1562726" y="2481096"/>
                <a:ext cx="0" cy="325412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4" name="Text Box 21"/>
              <p:cNvSpPr txBox="1">
                <a:spLocks noChangeArrowheads="1"/>
              </p:cNvSpPr>
              <p:nvPr/>
            </p:nvSpPr>
            <p:spPr bwMode="auto">
              <a:xfrm flipV="1">
                <a:off x="1144061" y="2465805"/>
                <a:ext cx="360362" cy="2746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1" hangingPunct="1">
                  <a:spcBef>
                    <a:spcPct val="50000"/>
                  </a:spcBef>
                  <a:defRPr/>
                </a:pPr>
                <a:r>
                  <a:rPr lang="en-GB" sz="1200" b="1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</a:rPr>
                  <a:t>N</a:t>
                </a:r>
              </a:p>
            </p:txBody>
          </p:sp>
          <p:grpSp>
            <p:nvGrpSpPr>
              <p:cNvPr id="25" name="Group 24"/>
              <p:cNvGrpSpPr/>
              <p:nvPr/>
            </p:nvGrpSpPr>
            <p:grpSpPr>
              <a:xfrm>
                <a:off x="222557" y="2783916"/>
                <a:ext cx="6644698" cy="482292"/>
                <a:chOff x="321884" y="2378534"/>
                <a:chExt cx="6644698" cy="482292"/>
              </a:xfrm>
            </p:grpSpPr>
            <p:sp>
              <p:nvSpPr>
                <p:cNvPr id="26" name="AutoShape 5"/>
                <p:cNvSpPr>
                  <a:spLocks noChangeArrowheads="1"/>
                </p:cNvSpPr>
                <p:nvPr/>
              </p:nvSpPr>
              <p:spPr bwMode="auto">
                <a:xfrm>
                  <a:off x="321884" y="2401126"/>
                  <a:ext cx="5204538" cy="459700"/>
                </a:xfrm>
                <a:prstGeom prst="flowChartAlternateProcess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en-GB" sz="1050" dirty="0">
                      <a:latin typeface="Arial" panose="020B0604020202020204" pitchFamily="34" charset="0"/>
                    </a:rPr>
                    <a:t>Has the rehabilitation or restoration plan been approved by a licencing body or other competent authority</a:t>
                  </a:r>
                  <a:r>
                    <a:rPr lang="en-GB" sz="1050" baseline="30000" dirty="0">
                      <a:latin typeface="Arial" panose="020B0604020202020204" pitchFamily="34" charset="0"/>
                    </a:rPr>
                    <a:t>1</a:t>
                  </a:r>
                  <a:r>
                    <a:rPr lang="en-GB" sz="1050" dirty="0">
                      <a:latin typeface="Arial" panose="020B0604020202020204" pitchFamily="34" charset="0"/>
                    </a:rPr>
                    <a:t>, e.g. statutory conservation body?</a:t>
                  </a:r>
                </a:p>
              </p:txBody>
            </p:sp>
            <p:sp>
              <p:nvSpPr>
                <p:cNvPr id="27" name="AutoShape 25"/>
                <p:cNvSpPr>
                  <a:spLocks noChangeArrowheads="1"/>
                </p:cNvSpPr>
                <p:nvPr/>
              </p:nvSpPr>
              <p:spPr bwMode="auto">
                <a:xfrm>
                  <a:off x="5977569" y="2477742"/>
                  <a:ext cx="989013" cy="306467"/>
                </a:xfrm>
                <a:prstGeom prst="flowChartAlternateProcess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9pPr>
                </a:lstStyle>
                <a:p>
                  <a:pPr algn="ctr" eaLnBrk="1" hangingPunct="1"/>
                  <a:r>
                    <a:rPr lang="en-GB" altLang="en-US" sz="1200" b="1" dirty="0">
                      <a:latin typeface="Arial" panose="020B0604020202020204" pitchFamily="34" charset="0"/>
                    </a:rPr>
                    <a:t>0</a:t>
                  </a:r>
                </a:p>
              </p:txBody>
            </p:sp>
            <p:cxnSp>
              <p:nvCxnSpPr>
                <p:cNvPr id="28" name="Straight Arrow Connector 27"/>
                <p:cNvCxnSpPr>
                  <a:stCxn id="26" idx="3"/>
                  <a:endCxn id="27" idx="1"/>
                </p:cNvCxnSpPr>
                <p:nvPr/>
              </p:nvCxnSpPr>
              <p:spPr>
                <a:xfrm>
                  <a:off x="5526422" y="2630976"/>
                  <a:ext cx="451147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9" name="Text Box 21"/>
                <p:cNvSpPr txBox="1">
                  <a:spLocks noChangeArrowheads="1"/>
                </p:cNvSpPr>
                <p:nvPr/>
              </p:nvSpPr>
              <p:spPr bwMode="auto">
                <a:xfrm flipV="1">
                  <a:off x="5569714" y="2378534"/>
                  <a:ext cx="361753" cy="28504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ctr" eaLnBrk="1" hangingPunct="1">
                    <a:spcBef>
                      <a:spcPct val="50000"/>
                    </a:spcBef>
                    <a:defRPr/>
                  </a:pPr>
                  <a:r>
                    <a:rPr lang="en-GB" sz="1200" b="1" dirty="0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Arial" panose="020B0604020202020204" pitchFamily="34" charset="0"/>
                    </a:rPr>
                    <a:t>N</a:t>
                  </a:r>
                </a:p>
              </p:txBody>
            </p:sp>
          </p:grpSp>
          <p:sp>
            <p:nvSpPr>
              <p:cNvPr id="30" name="AutoShape 5"/>
              <p:cNvSpPr>
                <a:spLocks noChangeArrowheads="1"/>
              </p:cNvSpPr>
              <p:nvPr/>
            </p:nvSpPr>
            <p:spPr bwMode="auto">
              <a:xfrm>
                <a:off x="377269" y="3771038"/>
                <a:ext cx="2304256" cy="638473"/>
              </a:xfrm>
              <a:prstGeom prst="flowChartAlternateProcess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sz="1050" dirty="0">
                    <a:latin typeface="Arial" panose="020B0604020202020204" pitchFamily="34" charset="0"/>
                  </a:rPr>
                  <a:t>Is restoration of the site financially guaranteed</a:t>
                </a:r>
                <a:r>
                  <a:rPr lang="en-GB" sz="1050" baseline="30000" dirty="0">
                    <a:latin typeface="Arial" panose="020B0604020202020204" pitchFamily="34" charset="0"/>
                  </a:rPr>
                  <a:t>2</a:t>
                </a:r>
                <a:r>
                  <a:rPr lang="en-GB" sz="1050" dirty="0">
                    <a:latin typeface="Arial" panose="020B0604020202020204" pitchFamily="34" charset="0"/>
                  </a:rPr>
                  <a:t> with an externally held financial bond?</a:t>
                </a:r>
              </a:p>
            </p:txBody>
          </p:sp>
          <p:sp>
            <p:nvSpPr>
              <p:cNvPr id="31" name="AutoShape 5"/>
              <p:cNvSpPr>
                <a:spLocks noChangeArrowheads="1"/>
              </p:cNvSpPr>
              <p:nvPr/>
            </p:nvSpPr>
            <p:spPr bwMode="auto">
              <a:xfrm>
                <a:off x="371990" y="4859726"/>
                <a:ext cx="2304256" cy="817245"/>
              </a:xfrm>
              <a:prstGeom prst="flowChartAlternateProcess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sz="1050" dirty="0">
                    <a:latin typeface="Arial" panose="020B0604020202020204" pitchFamily="34" charset="0"/>
                  </a:rPr>
                  <a:t>Is restoration of the site financially guaranteed</a:t>
                </a:r>
                <a:r>
                  <a:rPr lang="en-GB" sz="1050" baseline="30000" dirty="0">
                    <a:latin typeface="Arial" panose="020B0604020202020204" pitchFamily="34" charset="0"/>
                  </a:rPr>
                  <a:t>2</a:t>
                </a:r>
                <a:r>
                  <a:rPr lang="en-GB" sz="1050" dirty="0">
                    <a:latin typeface="Arial" panose="020B0604020202020204" pitchFamily="34" charset="0"/>
                  </a:rPr>
                  <a:t> with ring fenced company funds</a:t>
                </a:r>
                <a:r>
                  <a:rPr lang="en-GB" sz="1050" baseline="30000" dirty="0">
                    <a:latin typeface="Arial" panose="020B0604020202020204" pitchFamily="34" charset="0"/>
                  </a:rPr>
                  <a:t>3</a:t>
                </a:r>
                <a:r>
                  <a:rPr lang="en-GB" sz="1050" dirty="0">
                    <a:latin typeface="Arial" panose="020B0604020202020204" pitchFamily="34" charset="0"/>
                  </a:rPr>
                  <a:t> and a clear company policy </a:t>
                </a:r>
              </a:p>
            </p:txBody>
          </p:sp>
          <p:cxnSp>
            <p:nvCxnSpPr>
              <p:cNvPr id="32" name="Straight Arrow Connector 31"/>
              <p:cNvCxnSpPr>
                <a:stCxn id="30" idx="2"/>
                <a:endCxn id="31" idx="0"/>
              </p:cNvCxnSpPr>
              <p:nvPr/>
            </p:nvCxnSpPr>
            <p:spPr>
              <a:xfrm flipH="1">
                <a:off x="1524118" y="4409511"/>
                <a:ext cx="5279" cy="450215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3" name="Text Box 21"/>
              <p:cNvSpPr txBox="1">
                <a:spLocks noChangeArrowheads="1"/>
              </p:cNvSpPr>
              <p:nvPr/>
            </p:nvSpPr>
            <p:spPr bwMode="auto">
              <a:xfrm flipV="1">
                <a:off x="1107950" y="4419110"/>
                <a:ext cx="360362" cy="2746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1" hangingPunct="1">
                  <a:spcBef>
                    <a:spcPct val="50000"/>
                  </a:spcBef>
                  <a:defRPr/>
                </a:pPr>
                <a:r>
                  <a:rPr lang="en-GB" sz="1200" b="1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</a:rPr>
                  <a:t>N</a:t>
                </a:r>
              </a:p>
            </p:txBody>
          </p:sp>
          <p:sp>
            <p:nvSpPr>
              <p:cNvPr id="34" name="AutoShape 25"/>
              <p:cNvSpPr>
                <a:spLocks noChangeArrowheads="1"/>
              </p:cNvSpPr>
              <p:nvPr/>
            </p:nvSpPr>
            <p:spPr bwMode="auto">
              <a:xfrm>
                <a:off x="1026031" y="6010585"/>
                <a:ext cx="989013" cy="306467"/>
              </a:xfrm>
              <a:prstGeom prst="flowChartAlternateProcess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en-GB" altLang="en-US" sz="1200" b="1" dirty="0">
                    <a:latin typeface="Arial" panose="020B0604020202020204" pitchFamily="34" charset="0"/>
                  </a:rPr>
                  <a:t>0</a:t>
                </a:r>
              </a:p>
            </p:txBody>
          </p:sp>
          <p:cxnSp>
            <p:nvCxnSpPr>
              <p:cNvPr id="35" name="Straight Arrow Connector 34"/>
              <p:cNvCxnSpPr>
                <a:stCxn id="31" idx="2"/>
                <a:endCxn id="34" idx="0"/>
              </p:cNvCxnSpPr>
              <p:nvPr/>
            </p:nvCxnSpPr>
            <p:spPr>
              <a:xfrm flipH="1">
                <a:off x="1520538" y="5676971"/>
                <a:ext cx="3580" cy="333614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6" name="Straight Arrow Connector 35"/>
              <p:cNvCxnSpPr>
                <a:stCxn id="30" idx="3"/>
                <a:endCxn id="51" idx="1"/>
              </p:cNvCxnSpPr>
              <p:nvPr/>
            </p:nvCxnSpPr>
            <p:spPr>
              <a:xfrm flipV="1">
                <a:off x="2681525" y="4084418"/>
                <a:ext cx="431429" cy="585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Arrow Connector 36"/>
              <p:cNvCxnSpPr>
                <a:stCxn id="31" idx="3"/>
                <a:endCxn id="65" idx="1"/>
              </p:cNvCxnSpPr>
              <p:nvPr/>
            </p:nvCxnSpPr>
            <p:spPr>
              <a:xfrm flipV="1">
                <a:off x="2676246" y="5254548"/>
                <a:ext cx="436708" cy="13801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Text Box 21"/>
              <p:cNvSpPr txBox="1">
                <a:spLocks noChangeArrowheads="1"/>
              </p:cNvSpPr>
              <p:nvPr/>
            </p:nvSpPr>
            <p:spPr bwMode="auto">
              <a:xfrm flipV="1">
                <a:off x="1161966" y="5769260"/>
                <a:ext cx="360362" cy="2746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1" hangingPunct="1">
                  <a:spcBef>
                    <a:spcPct val="50000"/>
                  </a:spcBef>
                  <a:defRPr/>
                </a:pPr>
                <a:r>
                  <a:rPr lang="en-GB" sz="1200" b="1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</a:rPr>
                  <a:t>N</a:t>
                </a:r>
              </a:p>
            </p:txBody>
          </p:sp>
          <p:cxnSp>
            <p:nvCxnSpPr>
              <p:cNvPr id="39" name="Straight Arrow Connector 38"/>
              <p:cNvCxnSpPr>
                <a:endCxn id="30" idx="0"/>
              </p:cNvCxnSpPr>
              <p:nvPr/>
            </p:nvCxnSpPr>
            <p:spPr>
              <a:xfrm>
                <a:off x="1529397" y="3266208"/>
                <a:ext cx="0" cy="50483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grpSp>
            <p:nvGrpSpPr>
              <p:cNvPr id="41" name="Group 40"/>
              <p:cNvGrpSpPr/>
              <p:nvPr/>
            </p:nvGrpSpPr>
            <p:grpSpPr>
              <a:xfrm>
                <a:off x="3112954" y="3564015"/>
                <a:ext cx="3754301" cy="1028893"/>
                <a:chOff x="1556665" y="3985764"/>
                <a:chExt cx="3754301" cy="1028893"/>
              </a:xfrm>
            </p:grpSpPr>
            <p:cxnSp>
              <p:nvCxnSpPr>
                <p:cNvPr id="42" name="AutoShape 20"/>
                <p:cNvCxnSpPr>
                  <a:cxnSpLocks noChangeShapeType="1"/>
                  <a:stCxn id="51" idx="3"/>
                  <a:endCxn id="52" idx="1"/>
                </p:cNvCxnSpPr>
                <p:nvPr/>
              </p:nvCxnSpPr>
              <p:spPr bwMode="auto">
                <a:xfrm flipV="1">
                  <a:off x="2841395" y="4503671"/>
                  <a:ext cx="221919" cy="249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43" name="Straight Arrow Connector 42"/>
                <p:cNvCxnSpPr>
                  <a:stCxn id="51" idx="3"/>
                  <a:endCxn id="50" idx="1"/>
                </p:cNvCxnSpPr>
                <p:nvPr/>
              </p:nvCxnSpPr>
              <p:spPr bwMode="auto">
                <a:xfrm flipV="1">
                  <a:off x="2841395" y="4138998"/>
                  <a:ext cx="221919" cy="367169"/>
                </a:xfrm>
                <a:prstGeom prst="straightConnector1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44" name="Straight Arrow Connector 43"/>
                <p:cNvCxnSpPr>
                  <a:stCxn id="51" idx="3"/>
                  <a:endCxn id="53" idx="1"/>
                </p:cNvCxnSpPr>
                <p:nvPr/>
              </p:nvCxnSpPr>
              <p:spPr>
                <a:xfrm>
                  <a:off x="2841395" y="4506167"/>
                  <a:ext cx="221919" cy="357544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Straight Arrow Connector 44"/>
                <p:cNvCxnSpPr>
                  <a:stCxn id="50" idx="3"/>
                  <a:endCxn id="46" idx="1"/>
                </p:cNvCxnSpPr>
                <p:nvPr/>
              </p:nvCxnSpPr>
              <p:spPr>
                <a:xfrm>
                  <a:off x="4118468" y="4138998"/>
                  <a:ext cx="203485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6" name="AutoShape 25"/>
                <p:cNvSpPr>
                  <a:spLocks noChangeArrowheads="1"/>
                </p:cNvSpPr>
                <p:nvPr/>
              </p:nvSpPr>
              <p:spPr bwMode="auto">
                <a:xfrm>
                  <a:off x="4321953" y="3985764"/>
                  <a:ext cx="989013" cy="306467"/>
                </a:xfrm>
                <a:prstGeom prst="flowChartAlternateProcess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9pPr>
                </a:lstStyle>
                <a:p>
                  <a:pPr algn="ctr" eaLnBrk="1" hangingPunct="1"/>
                  <a:r>
                    <a:rPr lang="en-GB" altLang="en-US" sz="1200" b="1" dirty="0">
                      <a:latin typeface="Arial" panose="020B0604020202020204" pitchFamily="34" charset="0"/>
                    </a:rPr>
                    <a:t>16</a:t>
                  </a:r>
                </a:p>
              </p:txBody>
            </p:sp>
            <p:sp>
              <p:nvSpPr>
                <p:cNvPr id="47" name="AutoShape 25"/>
                <p:cNvSpPr>
                  <a:spLocks noChangeArrowheads="1"/>
                </p:cNvSpPr>
                <p:nvPr/>
              </p:nvSpPr>
              <p:spPr bwMode="auto">
                <a:xfrm>
                  <a:off x="4321953" y="4355102"/>
                  <a:ext cx="989013" cy="306467"/>
                </a:xfrm>
                <a:prstGeom prst="flowChartAlternateProcess">
                  <a:avLst/>
                </a:prstGeom>
                <a:solidFill>
                  <a:srgbClr val="FFC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9pPr>
                </a:lstStyle>
                <a:p>
                  <a:pPr algn="ctr" eaLnBrk="1" hangingPunct="1"/>
                  <a:r>
                    <a:rPr lang="en-GB" altLang="en-US" sz="1200" b="1" dirty="0">
                      <a:latin typeface="Arial" panose="020B0604020202020204" pitchFamily="34" charset="0"/>
                    </a:rPr>
                    <a:t>11</a:t>
                  </a:r>
                </a:p>
              </p:txBody>
            </p:sp>
            <p:sp>
              <p:nvSpPr>
                <p:cNvPr id="49" name="AutoShape 25"/>
                <p:cNvSpPr>
                  <a:spLocks noChangeArrowheads="1"/>
                </p:cNvSpPr>
                <p:nvPr/>
              </p:nvSpPr>
              <p:spPr bwMode="auto">
                <a:xfrm>
                  <a:off x="4321952" y="4708190"/>
                  <a:ext cx="989013" cy="306467"/>
                </a:xfrm>
                <a:prstGeom prst="flowChartAlternateProcess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9pPr>
                </a:lstStyle>
                <a:p>
                  <a:pPr algn="ctr" eaLnBrk="1" hangingPunct="1"/>
                  <a:r>
                    <a:rPr lang="en-GB" altLang="en-US" sz="1200" b="1" dirty="0">
                      <a:latin typeface="Arial" panose="020B0604020202020204" pitchFamily="34" charset="0"/>
                    </a:rPr>
                    <a:t>0</a:t>
                  </a:r>
                </a:p>
              </p:txBody>
            </p:sp>
            <p:sp>
              <p:nvSpPr>
                <p:cNvPr id="50" name="AutoShape 5"/>
                <p:cNvSpPr>
                  <a:spLocks noChangeArrowheads="1"/>
                </p:cNvSpPr>
                <p:nvPr/>
              </p:nvSpPr>
              <p:spPr bwMode="auto">
                <a:xfrm>
                  <a:off x="3063314" y="3998534"/>
                  <a:ext cx="1055154" cy="280928"/>
                </a:xfrm>
                <a:prstGeom prst="flowChartAlternateProcess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en-GB" sz="1050" dirty="0">
                      <a:latin typeface="Arial" panose="020B0604020202020204" pitchFamily="34" charset="0"/>
                    </a:rPr>
                    <a:t>&gt;75%</a:t>
                  </a:r>
                </a:p>
              </p:txBody>
            </p:sp>
            <p:sp>
              <p:nvSpPr>
                <p:cNvPr id="51" name="AutoShape 5"/>
                <p:cNvSpPr>
                  <a:spLocks noChangeArrowheads="1"/>
                </p:cNvSpPr>
                <p:nvPr/>
              </p:nvSpPr>
              <p:spPr bwMode="auto">
                <a:xfrm>
                  <a:off x="1556665" y="4008158"/>
                  <a:ext cx="1284730" cy="996017"/>
                </a:xfrm>
                <a:prstGeom prst="flowChartAlternateProcess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en-GB" sz="1050" dirty="0">
                      <a:latin typeface="Arial" panose="020B0604020202020204" pitchFamily="34" charset="0"/>
                    </a:rPr>
                    <a:t>For what % of the site is biodiversity the primary purpose of restoration?</a:t>
                  </a:r>
                </a:p>
              </p:txBody>
            </p:sp>
            <p:sp>
              <p:nvSpPr>
                <p:cNvPr id="52" name="AutoShape 5"/>
                <p:cNvSpPr>
                  <a:spLocks noChangeArrowheads="1"/>
                </p:cNvSpPr>
                <p:nvPr/>
              </p:nvSpPr>
              <p:spPr bwMode="auto">
                <a:xfrm>
                  <a:off x="3063314" y="4363207"/>
                  <a:ext cx="1055154" cy="280928"/>
                </a:xfrm>
                <a:prstGeom prst="flowChartAlternateProcess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en-GB" sz="1050" dirty="0">
                      <a:latin typeface="Arial" panose="020B0604020202020204" pitchFamily="34" charset="0"/>
                    </a:rPr>
                    <a:t>50-75%</a:t>
                  </a:r>
                </a:p>
              </p:txBody>
            </p:sp>
            <p:sp>
              <p:nvSpPr>
                <p:cNvPr id="53" name="AutoShape 5"/>
                <p:cNvSpPr>
                  <a:spLocks noChangeArrowheads="1"/>
                </p:cNvSpPr>
                <p:nvPr/>
              </p:nvSpPr>
              <p:spPr bwMode="auto">
                <a:xfrm>
                  <a:off x="3063314" y="4723247"/>
                  <a:ext cx="1055154" cy="280928"/>
                </a:xfrm>
                <a:prstGeom prst="flowChartAlternateProcess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en-GB" sz="1050" dirty="0">
                      <a:latin typeface="Arial" panose="020B0604020202020204" pitchFamily="34" charset="0"/>
                    </a:rPr>
                    <a:t>&lt;49%</a:t>
                  </a:r>
                </a:p>
              </p:txBody>
            </p:sp>
            <p:cxnSp>
              <p:nvCxnSpPr>
                <p:cNvPr id="54" name="Straight Arrow Connector 53"/>
                <p:cNvCxnSpPr>
                  <a:stCxn id="52" idx="3"/>
                  <a:endCxn id="47" idx="1"/>
                </p:cNvCxnSpPr>
                <p:nvPr/>
              </p:nvCxnSpPr>
              <p:spPr>
                <a:xfrm>
                  <a:off x="4118468" y="4503671"/>
                  <a:ext cx="203485" cy="4665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Arrow Connector 54"/>
                <p:cNvCxnSpPr>
                  <a:stCxn id="53" idx="3"/>
                  <a:endCxn id="49" idx="1"/>
                </p:cNvCxnSpPr>
                <p:nvPr/>
              </p:nvCxnSpPr>
              <p:spPr>
                <a:xfrm flipV="1">
                  <a:off x="4118468" y="4861424"/>
                  <a:ext cx="203484" cy="2287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6" name="Group 55"/>
              <p:cNvGrpSpPr/>
              <p:nvPr/>
            </p:nvGrpSpPr>
            <p:grpSpPr>
              <a:xfrm>
                <a:off x="3112954" y="4734145"/>
                <a:ext cx="3754301" cy="1028893"/>
                <a:chOff x="1556665" y="3985764"/>
                <a:chExt cx="3754301" cy="1028893"/>
              </a:xfrm>
            </p:grpSpPr>
            <p:cxnSp>
              <p:nvCxnSpPr>
                <p:cNvPr id="57" name="AutoShape 20"/>
                <p:cNvCxnSpPr>
                  <a:cxnSpLocks noChangeShapeType="1"/>
                  <a:stCxn id="65" idx="3"/>
                  <a:endCxn id="66" idx="1"/>
                </p:cNvCxnSpPr>
                <p:nvPr/>
              </p:nvCxnSpPr>
              <p:spPr bwMode="auto">
                <a:xfrm flipV="1">
                  <a:off x="2841395" y="4503671"/>
                  <a:ext cx="221919" cy="249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58" name="Straight Arrow Connector 57"/>
                <p:cNvCxnSpPr>
                  <a:stCxn id="65" idx="3"/>
                  <a:endCxn id="64" idx="1"/>
                </p:cNvCxnSpPr>
                <p:nvPr/>
              </p:nvCxnSpPr>
              <p:spPr bwMode="auto">
                <a:xfrm flipV="1">
                  <a:off x="2841395" y="4138998"/>
                  <a:ext cx="221919" cy="367169"/>
                </a:xfrm>
                <a:prstGeom prst="straightConnector1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59" name="Straight Arrow Connector 58"/>
                <p:cNvCxnSpPr>
                  <a:stCxn id="65" idx="3"/>
                  <a:endCxn id="67" idx="1"/>
                </p:cNvCxnSpPr>
                <p:nvPr/>
              </p:nvCxnSpPr>
              <p:spPr>
                <a:xfrm>
                  <a:off x="2841395" y="4506167"/>
                  <a:ext cx="221919" cy="357544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Arrow Connector 59"/>
                <p:cNvCxnSpPr>
                  <a:stCxn id="64" idx="3"/>
                  <a:endCxn id="61" idx="1"/>
                </p:cNvCxnSpPr>
                <p:nvPr/>
              </p:nvCxnSpPr>
              <p:spPr>
                <a:xfrm>
                  <a:off x="4118468" y="4138998"/>
                  <a:ext cx="203485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1" name="AutoShape 25"/>
                <p:cNvSpPr>
                  <a:spLocks noChangeArrowheads="1"/>
                </p:cNvSpPr>
                <p:nvPr/>
              </p:nvSpPr>
              <p:spPr bwMode="auto">
                <a:xfrm>
                  <a:off x="4321953" y="3985764"/>
                  <a:ext cx="989013" cy="306467"/>
                </a:xfrm>
                <a:prstGeom prst="flowChartAlternateProcess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9pPr>
                </a:lstStyle>
                <a:p>
                  <a:pPr algn="ctr" eaLnBrk="1" hangingPunct="1"/>
                  <a:r>
                    <a:rPr lang="en-GB" altLang="en-US" sz="1200" b="1" dirty="0">
                      <a:latin typeface="Arial" panose="020B0604020202020204" pitchFamily="34" charset="0"/>
                    </a:rPr>
                    <a:t>4</a:t>
                  </a:r>
                </a:p>
              </p:txBody>
            </p:sp>
            <p:sp>
              <p:nvSpPr>
                <p:cNvPr id="62" name="AutoShape 25"/>
                <p:cNvSpPr>
                  <a:spLocks noChangeArrowheads="1"/>
                </p:cNvSpPr>
                <p:nvPr/>
              </p:nvSpPr>
              <p:spPr bwMode="auto">
                <a:xfrm>
                  <a:off x="4321953" y="4355102"/>
                  <a:ext cx="989013" cy="306467"/>
                </a:xfrm>
                <a:prstGeom prst="flowChartAlternateProcess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9pPr>
                </a:lstStyle>
                <a:p>
                  <a:pPr algn="ctr" eaLnBrk="1" hangingPunct="1"/>
                  <a:r>
                    <a:rPr lang="en-GB" altLang="en-US" sz="1200" b="1" dirty="0">
                      <a:latin typeface="Arial" panose="020B0604020202020204" pitchFamily="34" charset="0"/>
                    </a:rPr>
                    <a:t>3</a:t>
                  </a:r>
                </a:p>
              </p:txBody>
            </p:sp>
            <p:sp>
              <p:nvSpPr>
                <p:cNvPr id="63" name="AutoShape 25"/>
                <p:cNvSpPr>
                  <a:spLocks noChangeArrowheads="1"/>
                </p:cNvSpPr>
                <p:nvPr/>
              </p:nvSpPr>
              <p:spPr bwMode="auto">
                <a:xfrm>
                  <a:off x="4321952" y="4708190"/>
                  <a:ext cx="989013" cy="306467"/>
                </a:xfrm>
                <a:prstGeom prst="flowChartAlternateProcess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9pPr>
                </a:lstStyle>
                <a:p>
                  <a:pPr algn="ctr" eaLnBrk="1" hangingPunct="1"/>
                  <a:r>
                    <a:rPr lang="en-GB" altLang="en-US" sz="1200" b="1" dirty="0">
                      <a:latin typeface="Arial" panose="020B0604020202020204" pitchFamily="34" charset="0"/>
                    </a:rPr>
                    <a:t>0</a:t>
                  </a:r>
                </a:p>
              </p:txBody>
            </p:sp>
            <p:sp>
              <p:nvSpPr>
                <p:cNvPr id="64" name="AutoShape 5"/>
                <p:cNvSpPr>
                  <a:spLocks noChangeArrowheads="1"/>
                </p:cNvSpPr>
                <p:nvPr/>
              </p:nvSpPr>
              <p:spPr bwMode="auto">
                <a:xfrm>
                  <a:off x="3063314" y="3998534"/>
                  <a:ext cx="1055154" cy="280928"/>
                </a:xfrm>
                <a:prstGeom prst="flowChartAlternateProcess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en-GB" sz="1050" dirty="0">
                      <a:latin typeface="Arial" panose="020B0604020202020204" pitchFamily="34" charset="0"/>
                    </a:rPr>
                    <a:t>&gt;75%</a:t>
                  </a:r>
                </a:p>
              </p:txBody>
            </p:sp>
            <p:sp>
              <p:nvSpPr>
                <p:cNvPr id="65" name="AutoShape 5"/>
                <p:cNvSpPr>
                  <a:spLocks noChangeArrowheads="1"/>
                </p:cNvSpPr>
                <p:nvPr/>
              </p:nvSpPr>
              <p:spPr bwMode="auto">
                <a:xfrm>
                  <a:off x="1556665" y="4008158"/>
                  <a:ext cx="1284730" cy="996017"/>
                </a:xfrm>
                <a:prstGeom prst="flowChartAlternateProcess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en-GB" sz="1050" dirty="0">
                      <a:latin typeface="Arial" panose="020B0604020202020204" pitchFamily="34" charset="0"/>
                    </a:rPr>
                    <a:t>For what % of the site is biodiversity the primary purpose of restoration?</a:t>
                  </a:r>
                </a:p>
              </p:txBody>
            </p:sp>
            <p:sp>
              <p:nvSpPr>
                <p:cNvPr id="66" name="AutoShape 5"/>
                <p:cNvSpPr>
                  <a:spLocks noChangeArrowheads="1"/>
                </p:cNvSpPr>
                <p:nvPr/>
              </p:nvSpPr>
              <p:spPr bwMode="auto">
                <a:xfrm>
                  <a:off x="3063314" y="4363207"/>
                  <a:ext cx="1055154" cy="280928"/>
                </a:xfrm>
                <a:prstGeom prst="flowChartAlternateProcess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en-GB" sz="1050" dirty="0">
                      <a:latin typeface="Arial" panose="020B0604020202020204" pitchFamily="34" charset="0"/>
                    </a:rPr>
                    <a:t>50-75%</a:t>
                  </a:r>
                </a:p>
              </p:txBody>
            </p:sp>
            <p:sp>
              <p:nvSpPr>
                <p:cNvPr id="67" name="AutoShape 5"/>
                <p:cNvSpPr>
                  <a:spLocks noChangeArrowheads="1"/>
                </p:cNvSpPr>
                <p:nvPr/>
              </p:nvSpPr>
              <p:spPr bwMode="auto">
                <a:xfrm>
                  <a:off x="3063314" y="4723247"/>
                  <a:ext cx="1055154" cy="280928"/>
                </a:xfrm>
                <a:prstGeom prst="flowChartAlternateProcess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en-GB" sz="1050" dirty="0">
                      <a:latin typeface="Arial" panose="020B0604020202020204" pitchFamily="34" charset="0"/>
                    </a:rPr>
                    <a:t>&lt;49%</a:t>
                  </a:r>
                </a:p>
              </p:txBody>
            </p:sp>
            <p:cxnSp>
              <p:nvCxnSpPr>
                <p:cNvPr id="68" name="Straight Arrow Connector 67"/>
                <p:cNvCxnSpPr>
                  <a:stCxn id="66" idx="3"/>
                  <a:endCxn id="62" idx="1"/>
                </p:cNvCxnSpPr>
                <p:nvPr/>
              </p:nvCxnSpPr>
              <p:spPr>
                <a:xfrm>
                  <a:off x="4118468" y="4503671"/>
                  <a:ext cx="203485" cy="4665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Straight Arrow Connector 68"/>
                <p:cNvCxnSpPr>
                  <a:stCxn id="67" idx="3"/>
                  <a:endCxn id="63" idx="1"/>
                </p:cNvCxnSpPr>
                <p:nvPr/>
              </p:nvCxnSpPr>
              <p:spPr>
                <a:xfrm flipV="1">
                  <a:off x="4118468" y="4861424"/>
                  <a:ext cx="203484" cy="2287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72" name="Text Box 21"/>
              <p:cNvSpPr txBox="1">
                <a:spLocks noChangeArrowheads="1"/>
              </p:cNvSpPr>
              <p:nvPr/>
            </p:nvSpPr>
            <p:spPr bwMode="auto">
              <a:xfrm>
                <a:off x="1114013" y="3396814"/>
                <a:ext cx="360362" cy="2746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1" hangingPunct="1">
                  <a:spcBef>
                    <a:spcPct val="50000"/>
                  </a:spcBef>
                  <a:defRPr/>
                </a:pPr>
                <a:r>
                  <a:rPr lang="en-GB" sz="1200" b="1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</a:rPr>
                  <a:t>Y</a:t>
                </a:r>
              </a:p>
            </p:txBody>
          </p:sp>
          <p:sp>
            <p:nvSpPr>
              <p:cNvPr id="73" name="Text Box 21"/>
              <p:cNvSpPr txBox="1">
                <a:spLocks noChangeArrowheads="1"/>
              </p:cNvSpPr>
              <p:nvPr/>
            </p:nvSpPr>
            <p:spPr bwMode="auto">
              <a:xfrm>
                <a:off x="2723532" y="4919818"/>
                <a:ext cx="360362" cy="2746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1" hangingPunct="1">
                  <a:spcBef>
                    <a:spcPct val="50000"/>
                  </a:spcBef>
                  <a:defRPr/>
                </a:pPr>
                <a:r>
                  <a:rPr lang="en-GB" sz="1200" b="1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</a:rPr>
                  <a:t>Y</a:t>
                </a:r>
              </a:p>
            </p:txBody>
          </p:sp>
          <p:sp>
            <p:nvSpPr>
              <p:cNvPr id="74" name="Text Box 21"/>
              <p:cNvSpPr txBox="1">
                <a:spLocks noChangeArrowheads="1"/>
              </p:cNvSpPr>
              <p:nvPr/>
            </p:nvSpPr>
            <p:spPr bwMode="auto">
              <a:xfrm>
                <a:off x="2704829" y="3823852"/>
                <a:ext cx="360362" cy="2746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1" hangingPunct="1">
                  <a:spcBef>
                    <a:spcPct val="50000"/>
                  </a:spcBef>
                  <a:defRPr/>
                </a:pPr>
                <a:r>
                  <a:rPr lang="en-GB" sz="1200" b="1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anose="020B0604020202020204" pitchFamily="34" charset="0"/>
                  </a:rPr>
                  <a:t>Y</a:t>
                </a:r>
              </a:p>
            </p:txBody>
          </p:sp>
        </p:grpSp>
        <p:sp>
          <p:nvSpPr>
            <p:cNvPr id="79" name="TextBox 78"/>
            <p:cNvSpPr txBox="1"/>
            <p:nvPr/>
          </p:nvSpPr>
          <p:spPr>
            <a:xfrm>
              <a:off x="881590" y="6272299"/>
              <a:ext cx="7334059" cy="5770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50" baseline="30000" dirty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r>
                <a:rPr lang="en-GB" sz="1050" dirty="0">
                  <a:latin typeface="Arial" panose="020B0604020202020204" pitchFamily="34" charset="0"/>
                  <a:cs typeface="Arial" panose="020B0604020202020204" pitchFamily="34" charset="0"/>
                </a:rPr>
                <a:t> Where there is no Competent Authority an alternative external reviewer must be agreed with the Technical Committee </a:t>
              </a:r>
            </a:p>
            <a:p>
              <a:r>
                <a:rPr lang="en-GB" sz="1050" baseline="30000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r>
                <a:rPr lang="en-GB" sz="1050" dirty="0">
                  <a:latin typeface="Arial" panose="020B0604020202020204" pitchFamily="34" charset="0"/>
                  <a:cs typeface="Arial" panose="020B0604020202020204" pitchFamily="34" charset="0"/>
                </a:rPr>
                <a:t> that guarantees sufficient resource for restoration of the site</a:t>
              </a:r>
            </a:p>
            <a:p>
              <a:r>
                <a:rPr lang="en-GB" sz="1050" baseline="30000" dirty="0"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r>
                <a:rPr lang="en-GB" sz="105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GB" sz="1050" dirty="0">
                  <a:latin typeface="Arial" panose="020B0604020202020204" pitchFamily="34" charset="0"/>
                </a:rPr>
                <a:t>published in company’s public accounts  </a:t>
              </a:r>
              <a:r>
                <a:rPr lang="en-GB" sz="1050" dirty="0">
                  <a:latin typeface="Arial" panose="020B0604020202020204" pitchFamily="34" charset="0"/>
                  <a:cs typeface="Arial" panose="020B0604020202020204" pitchFamily="34" charset="0"/>
                </a:rPr>
                <a:t>NB: Company track record of restoration is not sufficient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013208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C4BAF-34ED-4924-82AE-638C36163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Habitat and Biodiversity – Energy Crops (AD)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3E577FE5-A5DB-44DD-BD53-2BE8B882EBFA}"/>
              </a:ext>
            </a:extLst>
          </p:cNvPr>
          <p:cNvGrpSpPr/>
          <p:nvPr/>
        </p:nvGrpSpPr>
        <p:grpSpPr>
          <a:xfrm>
            <a:off x="1254456" y="2342234"/>
            <a:ext cx="6241608" cy="2515765"/>
            <a:chOff x="573675" y="2479229"/>
            <a:chExt cx="6241608" cy="2515765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85610930-C437-498C-ABF0-8708D188EF6E}"/>
                </a:ext>
              </a:extLst>
            </p:cNvPr>
            <p:cNvSpPr txBox="1"/>
            <p:nvPr/>
          </p:nvSpPr>
          <p:spPr>
            <a:xfrm>
              <a:off x="573675" y="4394830"/>
              <a:ext cx="4803913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100" dirty="0">
                  <a:latin typeface="Arial" pitchFamily="34" charset="0"/>
                  <a:cs typeface="Arial" pitchFamily="34" charset="0"/>
                </a:rPr>
                <a:t>Farm level not field level assessment</a:t>
              </a:r>
            </a:p>
            <a:p>
              <a:r>
                <a:rPr lang="en-GB" sz="1100" dirty="0">
                  <a:latin typeface="Arial" pitchFamily="34" charset="0"/>
                  <a:cs typeface="Arial" pitchFamily="34" charset="0"/>
                </a:rPr>
                <a:t>Weighted average score to be generated for batches from multiple farms</a:t>
              </a:r>
            </a:p>
            <a:p>
              <a:endParaRPr lang="en-GB" sz="11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" name="AutoShape 5">
              <a:extLst>
                <a:ext uri="{FF2B5EF4-FFF2-40B4-BE49-F238E27FC236}">
                  <a16:creationId xmlns:a16="http://schemas.microsoft.com/office/drawing/2014/main" id="{4AA371C7-EA58-4F92-9CA8-D020364B45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4368" y="2848739"/>
              <a:ext cx="1260000" cy="1388447"/>
            </a:xfrm>
            <a:prstGeom prst="flowChartAlternateProcess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30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8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6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4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GB" sz="1100" b="0" dirty="0">
                  <a:solidFill>
                    <a:schemeClr val="tx1"/>
                  </a:solidFill>
                </a:rPr>
                <a:t>Was the land previously a semi-natural habitat (immediately before planting) ?</a:t>
              </a:r>
            </a:p>
          </p:txBody>
        </p:sp>
        <p:cxnSp>
          <p:nvCxnSpPr>
            <p:cNvPr id="6" name="AutoShape 19">
              <a:extLst>
                <a:ext uri="{FF2B5EF4-FFF2-40B4-BE49-F238E27FC236}">
                  <a16:creationId xmlns:a16="http://schemas.microsoft.com/office/drawing/2014/main" id="{685BF73D-BCFA-4A15-B538-8D39BC854958}"/>
                </a:ext>
              </a:extLst>
            </p:cNvPr>
            <p:cNvCxnSpPr>
              <a:cxnSpLocks noChangeShapeType="1"/>
              <a:stCxn id="5" idx="3"/>
              <a:endCxn id="14" idx="1"/>
            </p:cNvCxnSpPr>
            <p:nvPr/>
          </p:nvCxnSpPr>
          <p:spPr bwMode="auto">
            <a:xfrm flipV="1">
              <a:off x="1864368" y="2958992"/>
              <a:ext cx="794788" cy="58397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" name="AutoShape 20">
              <a:extLst>
                <a:ext uri="{FF2B5EF4-FFF2-40B4-BE49-F238E27FC236}">
                  <a16:creationId xmlns:a16="http://schemas.microsoft.com/office/drawing/2014/main" id="{AB1495D4-2860-40D4-9164-B9284F9D6A3C}"/>
                </a:ext>
              </a:extLst>
            </p:cNvPr>
            <p:cNvCxnSpPr>
              <a:cxnSpLocks noChangeShapeType="1"/>
              <a:stCxn id="5" idx="3"/>
              <a:endCxn id="10" idx="1"/>
            </p:cNvCxnSpPr>
            <p:nvPr/>
          </p:nvCxnSpPr>
          <p:spPr bwMode="auto">
            <a:xfrm>
              <a:off x="1864368" y="3542963"/>
              <a:ext cx="794788" cy="3573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" name="Text Box 21">
              <a:extLst>
                <a:ext uri="{FF2B5EF4-FFF2-40B4-BE49-F238E27FC236}">
                  <a16:creationId xmlns:a16="http://schemas.microsoft.com/office/drawing/2014/main" id="{BFADA9D8-08D7-48DF-A3C4-73C7A93C09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42889" y="2899787"/>
              <a:ext cx="415925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GB" sz="12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</a:rPr>
                <a:t>N</a:t>
              </a:r>
            </a:p>
          </p:txBody>
        </p:sp>
        <p:sp>
          <p:nvSpPr>
            <p:cNvPr id="9" name="Text Box 63">
              <a:extLst>
                <a:ext uri="{FF2B5EF4-FFF2-40B4-BE49-F238E27FC236}">
                  <a16:creationId xmlns:a16="http://schemas.microsoft.com/office/drawing/2014/main" id="{4F2152ED-0EB8-41FD-89A2-0BAE91720A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51781" y="3778892"/>
              <a:ext cx="415925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GB" sz="12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</a:rPr>
                <a:t>Y</a:t>
              </a:r>
            </a:p>
          </p:txBody>
        </p:sp>
        <p:sp>
          <p:nvSpPr>
            <p:cNvPr id="10" name="AutoShape 20">
              <a:extLst>
                <a:ext uri="{FF2B5EF4-FFF2-40B4-BE49-F238E27FC236}">
                  <a16:creationId xmlns:a16="http://schemas.microsoft.com/office/drawing/2014/main" id="{2B92D9D1-371A-4273-A46C-4EBF07C6D6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9156" y="3747062"/>
              <a:ext cx="1080000" cy="306467"/>
            </a:xfrm>
            <a:prstGeom prst="flowChartAlternateProcess">
              <a:avLst/>
            </a:prstGeom>
            <a:solidFill>
              <a:srgbClr val="FF3B3B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30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8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6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4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GB" sz="1200" dirty="0">
                  <a:solidFill>
                    <a:schemeClr val="tx1"/>
                  </a:solidFill>
                </a:rPr>
                <a:t>0</a:t>
              </a:r>
            </a:p>
          </p:txBody>
        </p:sp>
        <p:cxnSp>
          <p:nvCxnSpPr>
            <p:cNvPr id="11" name="AutoShape 19">
              <a:extLst>
                <a:ext uri="{FF2B5EF4-FFF2-40B4-BE49-F238E27FC236}">
                  <a16:creationId xmlns:a16="http://schemas.microsoft.com/office/drawing/2014/main" id="{B4797021-2E71-4490-A635-9A3CCF1BE4D0}"/>
                </a:ext>
              </a:extLst>
            </p:cNvPr>
            <p:cNvCxnSpPr>
              <a:cxnSpLocks noChangeShapeType="1"/>
              <a:stCxn id="14" idx="3"/>
              <a:endCxn id="16" idx="1"/>
            </p:cNvCxnSpPr>
            <p:nvPr/>
          </p:nvCxnSpPr>
          <p:spPr bwMode="auto">
            <a:xfrm flipV="1">
              <a:off x="4956313" y="2632463"/>
              <a:ext cx="778970" cy="32652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" name="Text Box 21">
              <a:extLst>
                <a:ext uri="{FF2B5EF4-FFF2-40B4-BE49-F238E27FC236}">
                  <a16:creationId xmlns:a16="http://schemas.microsoft.com/office/drawing/2014/main" id="{A246F557-24C3-4054-868A-F8FBE73DE6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99384" y="3120747"/>
              <a:ext cx="415925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GB" sz="12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</a:rPr>
                <a:t>N</a:t>
              </a:r>
            </a:p>
          </p:txBody>
        </p:sp>
        <p:sp>
          <p:nvSpPr>
            <p:cNvPr id="13" name="Text Box 63">
              <a:extLst>
                <a:ext uri="{FF2B5EF4-FFF2-40B4-BE49-F238E27FC236}">
                  <a16:creationId xmlns:a16="http://schemas.microsoft.com/office/drawing/2014/main" id="{82AF4FDF-2978-4638-9978-362A94057D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42861" y="2494880"/>
              <a:ext cx="345094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GB" sz="12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</a:rPr>
                <a:t>Y</a:t>
              </a:r>
            </a:p>
          </p:txBody>
        </p:sp>
        <p:sp>
          <p:nvSpPr>
            <p:cNvPr id="14" name="AutoShape 5">
              <a:extLst>
                <a:ext uri="{FF2B5EF4-FFF2-40B4-BE49-F238E27FC236}">
                  <a16:creationId xmlns:a16="http://schemas.microsoft.com/office/drawing/2014/main" id="{12A8BC9D-B767-406D-BE44-7249BC21AF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9156" y="2533343"/>
              <a:ext cx="2297157" cy="851297"/>
            </a:xfrm>
            <a:prstGeom prst="flowChartAlternateProcess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30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8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6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4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GB" sz="1100" b="0" dirty="0">
                  <a:solidFill>
                    <a:schemeClr val="tx1"/>
                  </a:solidFill>
                </a:rPr>
                <a:t>Is the farm in a higher level environmental scheme or is it being managed to an equivalent standard?</a:t>
              </a:r>
            </a:p>
          </p:txBody>
        </p:sp>
        <p:cxnSp>
          <p:nvCxnSpPr>
            <p:cNvPr id="15" name="AutoShape 20">
              <a:extLst>
                <a:ext uri="{FF2B5EF4-FFF2-40B4-BE49-F238E27FC236}">
                  <a16:creationId xmlns:a16="http://schemas.microsoft.com/office/drawing/2014/main" id="{B0BE2D38-9F7C-4F82-A146-DC16481EB5D7}"/>
                </a:ext>
              </a:extLst>
            </p:cNvPr>
            <p:cNvCxnSpPr>
              <a:cxnSpLocks noChangeShapeType="1"/>
              <a:stCxn id="14" idx="3"/>
              <a:endCxn id="17" idx="1"/>
            </p:cNvCxnSpPr>
            <p:nvPr/>
          </p:nvCxnSpPr>
          <p:spPr bwMode="auto">
            <a:xfrm>
              <a:off x="4956313" y="2958992"/>
              <a:ext cx="778970" cy="22905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6" name="AutoShape 25">
              <a:extLst>
                <a:ext uri="{FF2B5EF4-FFF2-40B4-BE49-F238E27FC236}">
                  <a16:creationId xmlns:a16="http://schemas.microsoft.com/office/drawing/2014/main" id="{6FCE4530-EFE3-4263-B41D-52245D95C7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35283" y="2479229"/>
              <a:ext cx="1080000" cy="306467"/>
            </a:xfrm>
            <a:prstGeom prst="flowChartAlternateProcess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30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8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6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4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GB" sz="1200" dirty="0">
                  <a:solidFill>
                    <a:schemeClr val="tx1"/>
                  </a:solidFill>
                </a:rPr>
                <a:t>18</a:t>
              </a:r>
            </a:p>
          </p:txBody>
        </p:sp>
        <p:sp>
          <p:nvSpPr>
            <p:cNvPr id="17" name="AutoShape 6">
              <a:extLst>
                <a:ext uri="{FF2B5EF4-FFF2-40B4-BE49-F238E27FC236}">
                  <a16:creationId xmlns:a16="http://schemas.microsoft.com/office/drawing/2014/main" id="{6F825326-EF6A-455D-80BA-594D1B0A71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35283" y="3034817"/>
              <a:ext cx="1080000" cy="306467"/>
            </a:xfrm>
            <a:prstGeom prst="flowChartAlternateProcess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30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8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6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4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GB" sz="1200" dirty="0">
                  <a:solidFill>
                    <a:schemeClr val="tx1"/>
                  </a:solidFill>
                </a:rPr>
                <a:t>6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929852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C4BAF-34ED-4924-82AE-638C36163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Habitat and Biodiversity – Bracken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743DFE84-B5BC-457D-96FC-3103E011D1DD}"/>
              </a:ext>
            </a:extLst>
          </p:cNvPr>
          <p:cNvGrpSpPr/>
          <p:nvPr/>
        </p:nvGrpSpPr>
        <p:grpSpPr>
          <a:xfrm>
            <a:off x="609290" y="2553247"/>
            <a:ext cx="7572691" cy="1725064"/>
            <a:chOff x="609290" y="2553247"/>
            <a:chExt cx="7572691" cy="1725064"/>
          </a:xfrm>
        </p:grpSpPr>
        <p:sp>
          <p:nvSpPr>
            <p:cNvPr id="5" name="AutoShape 5">
              <a:extLst>
                <a:ext uri="{FF2B5EF4-FFF2-40B4-BE49-F238E27FC236}">
                  <a16:creationId xmlns:a16="http://schemas.microsoft.com/office/drawing/2014/main" id="{4AA371C7-EA58-4F92-9CA8-D020364B45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9290" y="2937032"/>
              <a:ext cx="1260000" cy="1225868"/>
            </a:xfrm>
            <a:prstGeom prst="flowChartAlternateProcess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30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8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6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4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GB" sz="1100" b="0" dirty="0">
                  <a:solidFill>
                    <a:schemeClr val="tx1"/>
                  </a:solidFill>
                </a:rPr>
                <a:t>Is the material harvested from a site with a mechanical bracken control plan</a:t>
              </a:r>
            </a:p>
          </p:txBody>
        </p:sp>
        <p:cxnSp>
          <p:nvCxnSpPr>
            <p:cNvPr id="6" name="AutoShape 19">
              <a:extLst>
                <a:ext uri="{FF2B5EF4-FFF2-40B4-BE49-F238E27FC236}">
                  <a16:creationId xmlns:a16="http://schemas.microsoft.com/office/drawing/2014/main" id="{685BF73D-BCFA-4A15-B538-8D39BC854958}"/>
                </a:ext>
              </a:extLst>
            </p:cNvPr>
            <p:cNvCxnSpPr>
              <a:cxnSpLocks noChangeShapeType="1"/>
              <a:stCxn id="5" idx="3"/>
              <a:endCxn id="14" idx="1"/>
            </p:cNvCxnSpPr>
            <p:nvPr/>
          </p:nvCxnSpPr>
          <p:spPr bwMode="auto">
            <a:xfrm flipV="1">
              <a:off x="1869290" y="3140927"/>
              <a:ext cx="794788" cy="40903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" name="AutoShape 20">
              <a:extLst>
                <a:ext uri="{FF2B5EF4-FFF2-40B4-BE49-F238E27FC236}">
                  <a16:creationId xmlns:a16="http://schemas.microsoft.com/office/drawing/2014/main" id="{AB1495D4-2860-40D4-9164-B9284F9D6A3C}"/>
                </a:ext>
              </a:extLst>
            </p:cNvPr>
            <p:cNvCxnSpPr>
              <a:cxnSpLocks noChangeShapeType="1"/>
              <a:stCxn id="5" idx="3"/>
              <a:endCxn id="29" idx="1"/>
            </p:cNvCxnSpPr>
            <p:nvPr/>
          </p:nvCxnSpPr>
          <p:spPr bwMode="auto">
            <a:xfrm>
              <a:off x="1869290" y="3549966"/>
              <a:ext cx="856269" cy="36294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" name="Text Box 21">
              <a:extLst>
                <a:ext uri="{FF2B5EF4-FFF2-40B4-BE49-F238E27FC236}">
                  <a16:creationId xmlns:a16="http://schemas.microsoft.com/office/drawing/2014/main" id="{BFADA9D8-08D7-48DF-A3C4-73C7A93C09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47811" y="2988080"/>
              <a:ext cx="415925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GB" sz="12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</a:rPr>
                <a:t>Y</a:t>
              </a:r>
            </a:p>
          </p:txBody>
        </p:sp>
        <p:sp>
          <p:nvSpPr>
            <p:cNvPr id="9" name="Text Box 63">
              <a:extLst>
                <a:ext uri="{FF2B5EF4-FFF2-40B4-BE49-F238E27FC236}">
                  <a16:creationId xmlns:a16="http://schemas.microsoft.com/office/drawing/2014/main" id="{4F2152ED-0EB8-41FD-89A2-0BAE91720A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12687" y="3785586"/>
              <a:ext cx="415925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GB" sz="12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</a:rPr>
                <a:t>N</a:t>
              </a:r>
            </a:p>
          </p:txBody>
        </p:sp>
        <p:cxnSp>
          <p:nvCxnSpPr>
            <p:cNvPr id="11" name="AutoShape 19">
              <a:extLst>
                <a:ext uri="{FF2B5EF4-FFF2-40B4-BE49-F238E27FC236}">
                  <a16:creationId xmlns:a16="http://schemas.microsoft.com/office/drawing/2014/main" id="{B4797021-2E71-4490-A635-9A3CCF1BE4D0}"/>
                </a:ext>
              </a:extLst>
            </p:cNvPr>
            <p:cNvCxnSpPr>
              <a:cxnSpLocks noChangeShapeType="1"/>
              <a:stCxn id="23" idx="3"/>
              <a:endCxn id="26" idx="1"/>
            </p:cNvCxnSpPr>
            <p:nvPr/>
          </p:nvCxnSpPr>
          <p:spPr bwMode="auto">
            <a:xfrm flipV="1">
              <a:off x="6173383" y="3191798"/>
              <a:ext cx="914070" cy="47357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" name="Text Box 21">
              <a:extLst>
                <a:ext uri="{FF2B5EF4-FFF2-40B4-BE49-F238E27FC236}">
                  <a16:creationId xmlns:a16="http://schemas.microsoft.com/office/drawing/2014/main" id="{A246F557-24C3-4054-868A-F8FBE73DE6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05383" y="3867365"/>
              <a:ext cx="415925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GB" sz="12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</a:rPr>
                <a:t>N</a:t>
              </a:r>
            </a:p>
          </p:txBody>
        </p:sp>
        <p:sp>
          <p:nvSpPr>
            <p:cNvPr id="13" name="Text Box 63">
              <a:extLst>
                <a:ext uri="{FF2B5EF4-FFF2-40B4-BE49-F238E27FC236}">
                  <a16:creationId xmlns:a16="http://schemas.microsoft.com/office/drawing/2014/main" id="{82AF4FDF-2978-4638-9978-362A94057D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23609" y="3079791"/>
              <a:ext cx="334994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GB" sz="12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</a:rPr>
                <a:t>Y</a:t>
              </a:r>
            </a:p>
          </p:txBody>
        </p:sp>
        <p:sp>
          <p:nvSpPr>
            <p:cNvPr id="14" name="AutoShape 5">
              <a:extLst>
                <a:ext uri="{FF2B5EF4-FFF2-40B4-BE49-F238E27FC236}">
                  <a16:creationId xmlns:a16="http://schemas.microsoft.com/office/drawing/2014/main" id="{12A8BC9D-B767-406D-BE44-7249BC21AF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4078" y="2621636"/>
              <a:ext cx="1417593" cy="1038582"/>
            </a:xfrm>
            <a:prstGeom prst="flowChartAlternateProcess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30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8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6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4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GB" sz="1100" b="0" dirty="0">
                  <a:solidFill>
                    <a:schemeClr val="tx1"/>
                  </a:solidFill>
                </a:rPr>
                <a:t>Is the bracken managed in accordance with a regulator approved plan?</a:t>
              </a:r>
            </a:p>
          </p:txBody>
        </p:sp>
        <p:cxnSp>
          <p:nvCxnSpPr>
            <p:cNvPr id="15" name="AutoShape 20">
              <a:extLst>
                <a:ext uri="{FF2B5EF4-FFF2-40B4-BE49-F238E27FC236}">
                  <a16:creationId xmlns:a16="http://schemas.microsoft.com/office/drawing/2014/main" id="{B0BE2D38-9F7C-4F82-A146-DC16481EB5D7}"/>
                </a:ext>
              </a:extLst>
            </p:cNvPr>
            <p:cNvCxnSpPr>
              <a:cxnSpLocks noChangeShapeType="1"/>
              <a:stCxn id="23" idx="3"/>
              <a:endCxn id="30" idx="1"/>
            </p:cNvCxnSpPr>
            <p:nvPr/>
          </p:nvCxnSpPr>
          <p:spPr bwMode="auto">
            <a:xfrm>
              <a:off x="6173383" y="3665377"/>
              <a:ext cx="928598" cy="15237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3" name="AutoShape 5">
              <a:extLst>
                <a:ext uri="{FF2B5EF4-FFF2-40B4-BE49-F238E27FC236}">
                  <a16:creationId xmlns:a16="http://schemas.microsoft.com/office/drawing/2014/main" id="{7C0D17DD-9A2E-475A-904A-F77552357A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5790" y="3052443"/>
              <a:ext cx="1417593" cy="1225868"/>
            </a:xfrm>
            <a:prstGeom prst="flowChartAlternateProcess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30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8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6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4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GB" sz="1100" b="0" dirty="0">
                  <a:solidFill>
                    <a:schemeClr val="tx1"/>
                  </a:solidFill>
                </a:rPr>
                <a:t>Does the management follow best practice guidance? (e.g. TIN 048)</a:t>
              </a:r>
            </a:p>
          </p:txBody>
        </p:sp>
        <p:cxnSp>
          <p:nvCxnSpPr>
            <p:cNvPr id="31" name="AutoShape 19">
              <a:extLst>
                <a:ext uri="{FF2B5EF4-FFF2-40B4-BE49-F238E27FC236}">
                  <a16:creationId xmlns:a16="http://schemas.microsoft.com/office/drawing/2014/main" id="{D14396F8-2F91-4929-B259-FA8C319CA2FE}"/>
                </a:ext>
              </a:extLst>
            </p:cNvPr>
            <p:cNvCxnSpPr>
              <a:cxnSpLocks noChangeShapeType="1"/>
              <a:stCxn id="14" idx="3"/>
              <a:endCxn id="23" idx="1"/>
            </p:cNvCxnSpPr>
            <p:nvPr/>
          </p:nvCxnSpPr>
          <p:spPr bwMode="auto">
            <a:xfrm>
              <a:off x="4081671" y="3140927"/>
              <a:ext cx="674119" cy="52445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2" name="Text Box 21">
              <a:extLst>
                <a:ext uri="{FF2B5EF4-FFF2-40B4-BE49-F238E27FC236}">
                  <a16:creationId xmlns:a16="http://schemas.microsoft.com/office/drawing/2014/main" id="{B544FA4E-467F-4F17-A3FD-10A9690DD7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03076" y="3420464"/>
              <a:ext cx="415925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GB" sz="12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</a:rPr>
                <a:t>N</a:t>
              </a:r>
            </a:p>
          </p:txBody>
        </p:sp>
        <p:sp>
          <p:nvSpPr>
            <p:cNvPr id="33" name="Text Box 63">
              <a:extLst>
                <a:ext uri="{FF2B5EF4-FFF2-40B4-BE49-F238E27FC236}">
                  <a16:creationId xmlns:a16="http://schemas.microsoft.com/office/drawing/2014/main" id="{34D7265E-6A10-4ECC-84AF-FB2922067F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68206" y="2553247"/>
              <a:ext cx="345094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GB" sz="12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</a:rPr>
                <a:t>Y</a:t>
              </a:r>
            </a:p>
          </p:txBody>
        </p:sp>
        <p:cxnSp>
          <p:nvCxnSpPr>
            <p:cNvPr id="34" name="AutoShape 20">
              <a:extLst>
                <a:ext uri="{FF2B5EF4-FFF2-40B4-BE49-F238E27FC236}">
                  <a16:creationId xmlns:a16="http://schemas.microsoft.com/office/drawing/2014/main" id="{B8D403DC-1C2B-4C79-86CF-7C04FAF6AC86}"/>
                </a:ext>
              </a:extLst>
            </p:cNvPr>
            <p:cNvCxnSpPr>
              <a:cxnSpLocks noChangeShapeType="1"/>
              <a:stCxn id="14" idx="3"/>
              <a:endCxn id="24" idx="1"/>
            </p:cNvCxnSpPr>
            <p:nvPr/>
          </p:nvCxnSpPr>
          <p:spPr bwMode="auto">
            <a:xfrm flipV="1">
              <a:off x="4081671" y="2732426"/>
              <a:ext cx="916857" cy="40850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4" name="AutoShape 25">
              <a:extLst>
                <a:ext uri="{FF2B5EF4-FFF2-40B4-BE49-F238E27FC236}">
                  <a16:creationId xmlns:a16="http://schemas.microsoft.com/office/drawing/2014/main" id="{8A6907C3-8F56-499D-9DF7-73675BFB0F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528" y="2579192"/>
              <a:ext cx="989013" cy="306467"/>
            </a:xfrm>
            <a:prstGeom prst="flowChartAlternateProcess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GB" altLang="en-US" sz="1200" b="1" dirty="0">
                  <a:latin typeface="Arial" panose="020B0604020202020204" pitchFamily="34" charset="0"/>
                </a:rPr>
                <a:t>20</a:t>
              </a:r>
            </a:p>
          </p:txBody>
        </p:sp>
        <p:sp>
          <p:nvSpPr>
            <p:cNvPr id="26" name="AutoShape 25">
              <a:extLst>
                <a:ext uri="{FF2B5EF4-FFF2-40B4-BE49-F238E27FC236}">
                  <a16:creationId xmlns:a16="http://schemas.microsoft.com/office/drawing/2014/main" id="{496D9A6D-4E8A-4FA6-879E-FAFF75215A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87453" y="3038564"/>
              <a:ext cx="1080000" cy="306467"/>
            </a:xfrm>
            <a:prstGeom prst="flowChartAlternateProcess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3000" b="1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800" b="1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600" b="1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400" b="1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GB" sz="1200" dirty="0">
                  <a:solidFill>
                    <a:schemeClr val="tx1"/>
                  </a:solidFill>
                </a:rPr>
                <a:t>15</a:t>
              </a:r>
            </a:p>
          </p:txBody>
        </p:sp>
        <p:sp>
          <p:nvSpPr>
            <p:cNvPr id="29" name="AutoShape 59">
              <a:extLst>
                <a:ext uri="{FF2B5EF4-FFF2-40B4-BE49-F238E27FC236}">
                  <a16:creationId xmlns:a16="http://schemas.microsoft.com/office/drawing/2014/main" id="{0906351C-86CC-46D4-871D-4B18CF9F23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5559" y="3759681"/>
              <a:ext cx="1080000" cy="306467"/>
            </a:xfrm>
            <a:prstGeom prst="flowChartAlternateProcess">
              <a:avLst/>
            </a:prstGeom>
            <a:solidFill>
              <a:srgbClr val="FF3B3B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3000" b="1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800" b="1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600" b="1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400" b="1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GB" sz="12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0" name="AutoShape 59">
              <a:extLst>
                <a:ext uri="{FF2B5EF4-FFF2-40B4-BE49-F238E27FC236}">
                  <a16:creationId xmlns:a16="http://schemas.microsoft.com/office/drawing/2014/main" id="{1E134E7A-9D18-4544-9205-DCB9D1DEFF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01981" y="3664516"/>
              <a:ext cx="1080000" cy="306467"/>
            </a:xfrm>
            <a:prstGeom prst="flowChartAlternateProcess">
              <a:avLst/>
            </a:prstGeom>
            <a:solidFill>
              <a:srgbClr val="FF3B3B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3000" b="1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800" b="1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600" b="1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400" b="1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40000"/>
                <a:buFont typeface="Wingdings" panose="05000000000000000000" pitchFamily="2" charset="2"/>
                <a:buChar char="n"/>
                <a:defRPr sz="2200" b="1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r>
                <a:rPr lang="en-GB" sz="1200" dirty="0">
                  <a:solidFill>
                    <a:schemeClr val="tx1"/>
                  </a:solidFill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573938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59411</TotalTime>
  <Words>1638</Words>
  <Application>Microsoft Office PowerPoint</Application>
  <PresentationFormat>On-screen Show (4:3)</PresentationFormat>
  <Paragraphs>364</Paragraphs>
  <Slides>13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Times New Roman</vt:lpstr>
      <vt:lpstr>Wingdings</vt:lpstr>
      <vt:lpstr>Office Theme</vt:lpstr>
      <vt:lpstr>Energy Use</vt:lpstr>
      <vt:lpstr>Water Use</vt:lpstr>
      <vt:lpstr>Social Compliance</vt:lpstr>
      <vt:lpstr>Habitat and Biodiversity – Peat</vt:lpstr>
      <vt:lpstr>Habitat and Biodiversity – Coir</vt:lpstr>
      <vt:lpstr>Habitat and Biodiversity – Wood Based Material</vt:lpstr>
      <vt:lpstr>Habitat and Biodiversity – Minerals</vt:lpstr>
      <vt:lpstr>Habitat and Biodiversity – Energy Crops (AD)</vt:lpstr>
      <vt:lpstr>Habitat and Biodiversity – Bracken</vt:lpstr>
      <vt:lpstr>Habitat and Biodiversity – Wool (sheep only)</vt:lpstr>
      <vt:lpstr>PowerPoint Presentation</vt:lpstr>
      <vt:lpstr>Renewability</vt:lpstr>
      <vt:lpstr>Resource Use Efficiency</vt:lpstr>
    </vt:vector>
  </TitlesOfParts>
  <Company>ADAS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Stuart, Judith (Defra)</dc:creator>
  <cp:lastModifiedBy>Stuart, Judith</cp:lastModifiedBy>
  <cp:revision>853</cp:revision>
  <cp:lastPrinted>2015-01-21T18:22:43Z</cp:lastPrinted>
  <dcterms:created xsi:type="dcterms:W3CDTF">2005-02-04T12:28:39Z</dcterms:created>
  <dcterms:modified xsi:type="dcterms:W3CDTF">2021-10-18T16:26:52Z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